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  <p:sldId id="260" r:id="rId6"/>
    <p:sldId id="262" r:id="rId7"/>
    <p:sldId id="263" r:id="rId8"/>
    <p:sldId id="264" r:id="rId9"/>
    <p:sldId id="271" r:id="rId10"/>
    <p:sldId id="268" r:id="rId11"/>
    <p:sldId id="267" r:id="rId12"/>
    <p:sldId id="273" r:id="rId13"/>
    <p:sldId id="276" r:id="rId14"/>
    <p:sldId id="277" r:id="rId15"/>
    <p:sldId id="278" r:id="rId16"/>
    <p:sldId id="279" r:id="rId17"/>
    <p:sldId id="280" r:id="rId18"/>
    <p:sldId id="284" r:id="rId19"/>
    <p:sldId id="281" r:id="rId20"/>
    <p:sldId id="286" r:id="rId21"/>
    <p:sldId id="289" r:id="rId22"/>
    <p:sldId id="292" r:id="rId23"/>
    <p:sldId id="293" r:id="rId24"/>
    <p:sldId id="295" r:id="rId25"/>
    <p:sldId id="296" r:id="rId26"/>
    <p:sldId id="316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299" r:id="rId42"/>
    <p:sldId id="300" r:id="rId43"/>
    <p:sldId id="301" r:id="rId44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1DD"/>
    <a:srgbClr val="CC0099"/>
    <a:srgbClr val="006600"/>
    <a:srgbClr val="FFFF66"/>
    <a:srgbClr val="FF66CC"/>
    <a:srgbClr val="FF66FF"/>
    <a:srgbClr val="EC6206"/>
    <a:srgbClr val="3333FF"/>
    <a:srgbClr val="0033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378"/>
        <p:guide pos="297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9" name="图片 3" descr="双流地图"/>
          <p:cNvPicPr>
            <a:picLocks noChangeAspect="1"/>
          </p:cNvPicPr>
          <p:nvPr/>
        </p:nvPicPr>
        <p:blipFill>
          <a:blip r:embed="rId1">
            <a:lum bright="51999" contrast="-58000"/>
          </a:blip>
          <a:srcRect l="16382" b="2618"/>
          <a:stretch>
            <a:fillRect/>
          </a:stretch>
        </p:blipFill>
        <p:spPr>
          <a:xfrm>
            <a:off x="0" y="809625"/>
            <a:ext cx="9161463" cy="5556250"/>
          </a:xfrm>
          <a:prstGeom prst="rect">
            <a:avLst/>
          </a:prstGeom>
          <a:noFill/>
          <a:ln w="28575" cap="flat" cmpd="dbl">
            <a:solidFill>
              <a:srgbClr val="89A4A7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051" name="图片 5" descr="主要铁路干线图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7999"/>
          </a:blip>
          <a:stretch>
            <a:fillRect/>
          </a:stretch>
        </p:blipFill>
        <p:spPr>
          <a:xfrm>
            <a:off x="3889375" y="3775075"/>
            <a:ext cx="5272088" cy="259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3073"/>
          <p:cNvSpPr>
            <a:spLocks noGrp="1"/>
          </p:cNvSpPr>
          <p:nvPr/>
        </p:nvSpPr>
        <p:spPr>
          <a:xfrm>
            <a:off x="700088" y="222567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5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 fontAlgn="base"/>
            <a:r>
              <a:rPr lang="zh-CN" altLang="en-US" sz="4800" strike="noStrike" kern="1200" baseline="0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j-cs"/>
              </a:rPr>
              <a:t>中考复习去向何方？</a:t>
            </a:r>
            <a:endParaRPr lang="zh-CN" altLang="en-US" sz="4800" strike="noStrike" kern="1200" baseline="0" noProof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标题 3073"/>
          <p:cNvSpPr>
            <a:spLocks noGrp="1"/>
          </p:cNvSpPr>
          <p:nvPr>
            <p:ph type="ctrTitle"/>
          </p:nvPr>
        </p:nvSpPr>
        <p:spPr>
          <a:xfrm>
            <a:off x="685800" y="1428750"/>
            <a:ext cx="7772400" cy="1470025"/>
          </a:xfrm>
        </p:spPr>
        <p:txBody>
          <a:bodyPr anchor="ctr"/>
          <a:p>
            <a:pPr defTabSz="914400"/>
            <a:r>
              <a:rPr lang="zh-CN" altLang="en-US" sz="4000" kern="1200" baseline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j-cs"/>
              </a:rPr>
              <a:t>《双流区初中语文中考解读地图》</a:t>
            </a:r>
            <a:endParaRPr lang="zh-CN" altLang="en-US" sz="4000" kern="1200" baseline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+mj-cs"/>
            </a:endParaRPr>
          </a:p>
        </p:txBody>
      </p:sp>
      <p:pic>
        <p:nvPicPr>
          <p:cNvPr id="6" name="图片 5" descr="主要铁路干线图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7999"/>
          </a:blip>
          <a:stretch>
            <a:fillRect/>
          </a:stretch>
        </p:blipFill>
        <p:spPr>
          <a:xfrm>
            <a:off x="3889375" y="3775075"/>
            <a:ext cx="5272088" cy="259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3073"/>
          <p:cNvSpPr>
            <a:spLocks noGrp="1"/>
          </p:cNvSpPr>
          <p:nvPr/>
        </p:nvSpPr>
        <p:spPr>
          <a:xfrm>
            <a:off x="369888" y="390525"/>
            <a:ext cx="7772400" cy="6921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 defTabSz="914400"/>
            <a:r>
              <a:rPr lang="en-US" altLang="zh-CN" sz="28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     </a:t>
            </a:r>
            <a:r>
              <a:rPr lang="zh-CN" altLang="en-US" sz="28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《我国主要铁路干线图》</a:t>
            </a:r>
            <a:endParaRPr lang="zh-CN" altLang="en-US" sz="2800">
              <a:solidFill>
                <a:schemeClr val="tx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标题 3073"/>
          <p:cNvSpPr>
            <a:spLocks noGrp="1"/>
          </p:cNvSpPr>
          <p:nvPr/>
        </p:nvSpPr>
        <p:spPr>
          <a:xfrm>
            <a:off x="352425" y="876300"/>
            <a:ext cx="7772400" cy="6921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 defTabSz="914400"/>
            <a:r>
              <a:rPr lang="zh-CN" altLang="en-US" sz="200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特点：条条铁路通北京，北京就是铁路的心。</a:t>
            </a:r>
            <a:endParaRPr lang="zh-CN" altLang="en-US" sz="200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8663" y="301625"/>
            <a:ext cx="817562" cy="762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44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从</a:t>
            </a:r>
            <a:endParaRPr lang="zh-CN" altLang="en-US" sz="4400" b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2575" y="1792288"/>
            <a:ext cx="817563" cy="762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44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到</a:t>
            </a:r>
            <a:endParaRPr lang="zh-CN" altLang="en-US" sz="4400" b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标题 3073"/>
          <p:cNvSpPr>
            <a:spLocks noGrp="1"/>
          </p:cNvSpPr>
          <p:nvPr/>
        </p:nvSpPr>
        <p:spPr>
          <a:xfrm>
            <a:off x="336550" y="2365375"/>
            <a:ext cx="7772400" cy="69373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 defTabSz="914400"/>
            <a:r>
              <a:rPr lang="zh-CN" altLang="en-US" sz="200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特点：条条解读服务中考，中考堪当复习的首脑。</a:t>
            </a:r>
            <a:endParaRPr lang="zh-CN" altLang="en-US" sz="200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13611 -0.134352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8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8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5" grpId="1"/>
      <p:bldP spid="7" grpId="0"/>
      <p:bldP spid="7" grpId="1"/>
      <p:bldP spid="8" grpId="0"/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标题 1"/>
          <p:cNvSpPr>
            <a:spLocks noGrp="1"/>
          </p:cNvSpPr>
          <p:nvPr>
            <p:ph type="title"/>
          </p:nvPr>
        </p:nvSpPr>
        <p:spPr>
          <a:xfrm>
            <a:off x="457200" y="346075"/>
            <a:ext cx="8229600" cy="1143000"/>
          </a:xfrm>
        </p:spPr>
        <p:txBody>
          <a:bodyPr anchor="ctr"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课标、考试说明、中考三者关系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81413" y="4351338"/>
            <a:ext cx="1889125" cy="180022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义务教育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语文课程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标准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00500" y="2660650"/>
            <a:ext cx="1316038" cy="1314450"/>
          </a:xfrm>
          <a:prstGeom prst="ellipse">
            <a:avLst/>
          </a:prstGeom>
          <a:gradFill>
            <a:gsLst>
              <a:gs pos="0">
                <a:srgbClr val="0070C0"/>
              </a:gs>
              <a:gs pos="100000">
                <a:srgbClr val="034373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考试说明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232275" y="1619250"/>
            <a:ext cx="852488" cy="8826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200" strike="noStrike" noProof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中考</a:t>
            </a:r>
            <a:endParaRPr lang="zh-CN" altLang="en-US" sz="2200" strike="noStrike" noProof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repeatCount="2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07 0.005597 C 0.117756 0.005597 0.219986 0.129939 0.219986 0.283145 C 0.219986 0.436350 0.117756 0.560691 -0.008207 0.560691 C -0.134171 0.560691 -0.236402 0.436350 -0.236402 0.283145 C -0.236402 0.129939 -0.134171 0.005597 -0.008207 0.005597 Z " pathEditMode="relative" rAng="0" ptsTypes="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path" presetSubtype="0" repeatCount="2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262 -0.003990 C 0.078760 -0.003990 0.140033 0.076836 0.140033 0.176426 C 0.140033 0.276017 0.078760 0.356843 0.003262 0.356843 C -0.072235 0.356843 -0.133508 0.276017 -0.133508 0.176426 C -0.133508 0.076836 -0.072235 -0.003990 0.003262 -0.003990 Z " pathEditMode="relative" rAng="0" ptsTypes="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7" grpId="1" bldLvl="0" animBg="1"/>
      <p:bldP spid="8" grpId="0" bldLvl="0" animBg="1"/>
      <p:bldP spid="8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标题 1"/>
          <p:cNvSpPr>
            <a:spLocks noGrp="1"/>
          </p:cNvSpPr>
          <p:nvPr>
            <p:ph type="title"/>
          </p:nvPr>
        </p:nvSpPr>
        <p:spPr>
          <a:xfrm>
            <a:off x="5591175" y="346075"/>
            <a:ext cx="3314700" cy="5805488"/>
          </a:xfrm>
        </p:spPr>
        <p:txBody>
          <a:bodyPr anchor="ctr"/>
          <a:p>
            <a:pPr algn="l"/>
            <a:r>
              <a:rPr lang="zh-CN" altLang="en-US" sz="2400">
                <a:latin typeface="宋体" panose="02010600030101010101" pitchFamily="2" charset="-122"/>
              </a:rPr>
              <a:t>《新课标》（</a:t>
            </a:r>
            <a:r>
              <a:rPr lang="en-US" altLang="zh-CN" sz="2400">
                <a:latin typeface="宋体" panose="02010600030101010101" pitchFamily="2" charset="-122"/>
              </a:rPr>
              <a:t>2011</a:t>
            </a:r>
            <a:r>
              <a:rPr lang="zh-CN" altLang="en-US" sz="2400">
                <a:latin typeface="宋体" panose="02010600030101010101" pitchFamily="2" charset="-122"/>
              </a:rPr>
              <a:t>年版）第一部分 前言 ：</a:t>
            </a:r>
            <a:br>
              <a:rPr lang="zh-CN" altLang="en-US" sz="2400">
                <a:latin typeface="宋体" panose="02010600030101010101" pitchFamily="2" charset="-122"/>
              </a:rPr>
            </a:br>
            <a:r>
              <a:rPr lang="zh-CN" altLang="en-US" sz="2400">
                <a:latin typeface="宋体" panose="02010600030101010101" pitchFamily="2" charset="-122"/>
              </a:rPr>
              <a:t>  </a:t>
            </a:r>
            <a:r>
              <a:rPr lang="en-US" altLang="zh-CN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“语文课程致力于培养学生的语言文字运用能力”</a:t>
            </a:r>
            <a:endParaRPr lang="en-US" altLang="zh-CN" sz="28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81413" y="4351338"/>
            <a:ext cx="1889125" cy="180022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义务教育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语文课程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标准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00500" y="2660650"/>
            <a:ext cx="1316038" cy="1314450"/>
          </a:xfrm>
          <a:prstGeom prst="ellipse">
            <a:avLst/>
          </a:prstGeom>
          <a:gradFill>
            <a:gsLst>
              <a:gs pos="0">
                <a:srgbClr val="0070C0"/>
              </a:gs>
              <a:gs pos="100000">
                <a:srgbClr val="034373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考试说明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232275" y="1619250"/>
            <a:ext cx="852488" cy="8826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200" strike="noStrike" noProof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中考</a:t>
            </a:r>
            <a:endParaRPr lang="zh-CN" altLang="en-US" sz="2200" strike="noStrike" noProof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336550" y="330200"/>
            <a:ext cx="3314700" cy="58039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《成都市考试说明》</a:t>
            </a:r>
            <a:r>
              <a:rPr lang="en-US" altLang="zh-CN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一、考试性质</a:t>
            </a:r>
            <a:r>
              <a:rPr lang="en-US" altLang="zh-CN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b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 是</a:t>
            </a:r>
            <a:r>
              <a:rPr lang="en-US" altLang="zh-CN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全面测查初中毕业生在语文学科学习方面所应达到水平的考试。</a:t>
            </a:r>
            <a:r>
              <a:rPr lang="en-US" altLang="zh-CN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endParaRPr lang="en-US" altLang="zh-CN" sz="28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1"/>
          <p:cNvSpPr>
            <a:spLocks noGrp="1"/>
          </p:cNvSpPr>
          <p:nvPr>
            <p:ph type="title"/>
          </p:nvPr>
        </p:nvSpPr>
        <p:spPr>
          <a:xfrm>
            <a:off x="5591175" y="346075"/>
            <a:ext cx="3314700" cy="5805488"/>
          </a:xfrm>
        </p:spPr>
        <p:txBody>
          <a:bodyPr anchor="ctr"/>
          <a:p>
            <a:pPr algn="l"/>
            <a:r>
              <a:rPr lang="zh-CN" altLang="en-US" sz="2400">
                <a:latin typeface="宋体" panose="02010600030101010101" pitchFamily="2" charset="-122"/>
              </a:rPr>
              <a:t>《新课标》（</a:t>
            </a:r>
            <a:r>
              <a:rPr lang="en-US" altLang="zh-CN" sz="2400">
                <a:latin typeface="宋体" panose="02010600030101010101" pitchFamily="2" charset="-122"/>
              </a:rPr>
              <a:t>2011</a:t>
            </a:r>
            <a:r>
              <a:rPr lang="zh-CN" altLang="en-US" sz="2400">
                <a:latin typeface="宋体" panose="02010600030101010101" pitchFamily="2" charset="-122"/>
              </a:rPr>
              <a:t>年版）第一部分 前言 ：</a:t>
            </a:r>
            <a:br>
              <a:rPr lang="zh-CN" altLang="en-US" sz="2400">
                <a:latin typeface="宋体" panose="02010600030101010101" pitchFamily="2" charset="-122"/>
              </a:rPr>
            </a:br>
            <a:r>
              <a:rPr lang="zh-CN" altLang="en-US" sz="2400">
                <a:latin typeface="宋体" panose="02010600030101010101" pitchFamily="2" charset="-122"/>
              </a:rPr>
              <a:t>  </a:t>
            </a:r>
            <a:r>
              <a:rPr lang="en-US" altLang="zh-CN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“语文课程致力于培养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学生的语言文字运用能力</a:t>
            </a:r>
            <a:r>
              <a:rPr lang="en-US" altLang="zh-CN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endParaRPr lang="en-US" altLang="zh-CN" sz="28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81413" y="4422775"/>
            <a:ext cx="1889125" cy="180022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新课标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00500" y="2660650"/>
            <a:ext cx="1316038" cy="1314450"/>
          </a:xfrm>
          <a:prstGeom prst="ellipse">
            <a:avLst/>
          </a:prstGeom>
          <a:gradFill>
            <a:gsLst>
              <a:gs pos="0">
                <a:srgbClr val="0070C0"/>
              </a:gs>
              <a:gs pos="100000">
                <a:srgbClr val="034373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200" strike="noStrike" noProof="1">
                <a:latin typeface="黑体" panose="02010609060101010101" charset="-122"/>
                <a:ea typeface="黑体" panose="02010609060101010101" charset="-122"/>
              </a:rPr>
              <a:t>考试说明</a:t>
            </a:r>
            <a:endParaRPr lang="zh-CN" altLang="en-US" sz="22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232275" y="1619250"/>
            <a:ext cx="852488" cy="8826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200" strike="noStrike" noProof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中考</a:t>
            </a:r>
            <a:endParaRPr lang="zh-CN" altLang="en-US" sz="2200" strike="noStrike" noProof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49" name="标题 1"/>
          <p:cNvSpPr>
            <a:spLocks noGrp="1"/>
          </p:cNvSpPr>
          <p:nvPr/>
        </p:nvSpPr>
        <p:spPr>
          <a:xfrm>
            <a:off x="336550" y="330200"/>
            <a:ext cx="3314700" cy="58039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《成都市考试说明》</a:t>
            </a:r>
            <a:r>
              <a:rPr lang="en-US" altLang="zh-CN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一、考试性质</a:t>
            </a:r>
            <a:r>
              <a:rPr lang="en-US" altLang="zh-CN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b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4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 是</a:t>
            </a:r>
            <a:r>
              <a:rPr lang="en-US" altLang="zh-CN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全面测查初中毕业生在语文学科学习方面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所应达到水平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的考试。</a:t>
            </a:r>
            <a:r>
              <a:rPr lang="en-US" altLang="zh-CN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endParaRPr lang="en-US" altLang="zh-CN" sz="28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9125" y="236538"/>
            <a:ext cx="7985125" cy="944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中考是测查学生在语文学科学习中语言文字运用的能力水平的考试。</a:t>
            </a:r>
            <a:endParaRPr lang="en-US" altLang="zh-CN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25  E" pathEditMode="relative" ptsTypes="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1181 0.430556 " pathEditMode="relative" rAng="0" ptsTypes="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algn="l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因此，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从中考考题解读入手，是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基于中考现象，探究深层的学生语文能力的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可取之道。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但需注意：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170" name="内容占位符 2"/>
          <p:cNvSpPr>
            <a:spLocks noGrp="1"/>
          </p:cNvSpPr>
          <p:nvPr>
            <p:ph idx="1"/>
          </p:nvPr>
        </p:nvSpPr>
        <p:spPr/>
        <p:txBody>
          <a:bodyPr anchor="t"/>
          <a:p>
            <a:r>
              <a:rPr lang="zh-CN" altLang="en-US" sz="2800">
                <a:solidFill>
                  <a:srgbClr val="0000FF"/>
                </a:solidFill>
                <a:sym typeface="宋体" panose="02010600030101010101" pitchFamily="2" charset="-122"/>
              </a:rPr>
              <a:t>新课标、考试说明、中考考题应三位一体结合解读。</a:t>
            </a:r>
            <a:endParaRPr lang="zh-CN" altLang="en-US" sz="1400"/>
          </a:p>
          <a:p>
            <a:r>
              <a:rPr lang="zh-CN" altLang="en-US" sz="2400"/>
              <a:t>解读的目的：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）解读中考题</a:t>
            </a:r>
            <a:r>
              <a:rPr lang="en-US" altLang="zh-CN" sz="2400"/>
              <a:t>——</a:t>
            </a:r>
            <a:r>
              <a:rPr lang="zh-CN" altLang="en-US" sz="2400"/>
              <a:t>我们的中考究竟在考察什么能力？</a:t>
            </a:r>
            <a:br>
              <a:rPr lang="zh-CN" altLang="en-US" sz="2400"/>
            </a:br>
            <a:r>
              <a:rPr lang="zh-CN" altLang="en-US" sz="2400"/>
              <a:t>         需要</a:t>
            </a:r>
            <a:r>
              <a:rPr lang="zh-CN" altLang="en-US" sz="2800" b="1">
                <a:solidFill>
                  <a:srgbClr val="C00000"/>
                </a:solidFill>
              </a:rPr>
              <a:t>深入挖掘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2</a:t>
            </a:r>
            <a:r>
              <a:rPr lang="zh-CN" altLang="en-US" sz="2400"/>
              <a:t>）考察单一</a:t>
            </a:r>
            <a:r>
              <a:rPr lang="zh-CN" altLang="en-US" sz="2400">
                <a:sym typeface="宋体" panose="02010600030101010101" pitchFamily="2" charset="-122"/>
              </a:rPr>
              <a:t>能力的题</a:t>
            </a:r>
            <a:r>
              <a:rPr lang="en-US" altLang="zh-CN" sz="2400">
                <a:sym typeface="宋体" panose="02010600030101010101" pitchFamily="2" charset="-122"/>
              </a:rPr>
              <a:t>——</a:t>
            </a:r>
            <a:r>
              <a:rPr lang="zh-CN" altLang="en-US" sz="2400">
                <a:sym typeface="宋体" panose="02010600030101010101" pitchFamily="2" charset="-122"/>
              </a:rPr>
              <a:t>少，</a:t>
            </a:r>
            <a:br>
              <a:rPr lang="zh-CN" altLang="en-US" sz="2400">
                <a:sym typeface="宋体" panose="02010600030101010101" pitchFamily="2" charset="-122"/>
              </a:rPr>
            </a:br>
            <a:r>
              <a:rPr lang="zh-CN" altLang="en-US" sz="2400">
                <a:sym typeface="宋体" panose="02010600030101010101" pitchFamily="2" charset="-122"/>
              </a:rPr>
              <a:t>         考察多项能力的题</a:t>
            </a:r>
            <a:r>
              <a:rPr lang="en-US" altLang="zh-CN" sz="2400">
                <a:sym typeface="宋体" panose="02010600030101010101" pitchFamily="2" charset="-122"/>
              </a:rPr>
              <a:t>——</a:t>
            </a:r>
            <a:r>
              <a:rPr lang="zh-CN" altLang="en-US" sz="2400">
                <a:sym typeface="宋体" panose="02010600030101010101" pitchFamily="2" charset="-122"/>
              </a:rPr>
              <a:t>多。  </a:t>
            </a:r>
            <a:br>
              <a:rPr lang="zh-CN" altLang="en-US" sz="2400">
                <a:sym typeface="宋体" panose="02010600030101010101" pitchFamily="2" charset="-122"/>
              </a:rPr>
            </a:br>
            <a:r>
              <a:rPr lang="zh-CN" altLang="en-US" sz="2400">
                <a:sym typeface="宋体" panose="02010600030101010101" pitchFamily="2" charset="-122"/>
              </a:rPr>
              <a:t>         需要</a:t>
            </a:r>
            <a:r>
              <a:rPr lang="zh-CN" altLang="en-US" sz="2800" b="1">
                <a:solidFill>
                  <a:srgbClr val="C00000"/>
                </a:solidFill>
                <a:sym typeface="宋体" panose="02010600030101010101" pitchFamily="2" charset="-122"/>
              </a:rPr>
              <a:t>全面探究</a:t>
            </a:r>
            <a:r>
              <a:rPr lang="zh-CN" altLang="en-US" sz="2400">
                <a:sym typeface="宋体" panose="02010600030101010101" pitchFamily="2" charset="-122"/>
              </a:rPr>
              <a:t>。</a:t>
            </a:r>
            <a:endParaRPr lang="zh-CN" altLang="en-US" sz="2400"/>
          </a:p>
          <a:p>
            <a:endParaRPr lang="zh-CN" altLang="en-US" sz="2400"/>
          </a:p>
        </p:txBody>
      </p:sp>
      <p:cxnSp>
        <p:nvCxnSpPr>
          <p:cNvPr id="2" name="直接连接符 1"/>
          <p:cNvCxnSpPr/>
          <p:nvPr/>
        </p:nvCxnSpPr>
        <p:spPr>
          <a:xfrm>
            <a:off x="5580063" y="836613"/>
            <a:ext cx="2881313" cy="0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533400" y="1270000"/>
            <a:ext cx="3606800" cy="20638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0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charRg st="28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0">
                                            <p:txEl>
                                              <p:charRg st="28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charRg st="35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170">
                                            <p:txEl>
                                              <p:charRg st="35" end="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charRg st="78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170">
                                            <p:txEl>
                                              <p:charRg st="78" end="1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内容占位符 2"/>
          <p:cNvSpPr>
            <a:spLocks noGrp="1"/>
          </p:cNvSpPr>
          <p:nvPr>
            <p:ph idx="1"/>
          </p:nvPr>
        </p:nvSpPr>
        <p:spPr>
          <a:xfrm>
            <a:off x="457200" y="165100"/>
            <a:ext cx="8229600" cy="2540000"/>
          </a:xfrm>
        </p:spPr>
        <p:txBody>
          <a:bodyPr anchor="t"/>
          <a:p>
            <a:r>
              <a:rPr lang="en-US" altLang="zh-CN" sz="1800"/>
              <a:t>2014</a:t>
            </a:r>
            <a:r>
              <a:rPr lang="zh-CN" altLang="en-US" sz="1800"/>
              <a:t>年</a:t>
            </a:r>
            <a:r>
              <a:rPr lang="en-US" altLang="zh-CN" sz="1800"/>
              <a:t>A</a:t>
            </a:r>
            <a:r>
              <a:rPr lang="zh-CN" altLang="en-US" sz="1800"/>
              <a:t>卷议论文《成长与成功》阅读（最后一道）：</a:t>
            </a:r>
            <a:endParaRPr lang="zh-CN" altLang="en-US" sz="1800"/>
          </a:p>
          <a:p>
            <a:r>
              <a:rPr lang="zh-CN" altLang="en-US" sz="2400">
                <a:solidFill>
                  <a:srgbClr val="0000FF"/>
                </a:solidFill>
              </a:rPr>
              <a:t>请根据本文对</a:t>
            </a:r>
            <a:r>
              <a:rPr lang="en-US" altLang="zh-CN" sz="2400">
                <a:solidFill>
                  <a:srgbClr val="0000FF"/>
                </a:solidFill>
              </a:rPr>
              <a:t>“</a:t>
            </a:r>
            <a:r>
              <a:rPr lang="zh-CN" altLang="en-US" sz="2400">
                <a:solidFill>
                  <a:srgbClr val="0000FF"/>
                </a:solidFill>
              </a:rPr>
              <a:t>成长与成功</a:t>
            </a:r>
            <a:r>
              <a:rPr lang="en-US" altLang="zh-CN" sz="2400">
                <a:solidFill>
                  <a:srgbClr val="0000FF"/>
                </a:solidFill>
              </a:rPr>
              <a:t>”</a:t>
            </a:r>
            <a:r>
              <a:rPr lang="zh-CN" altLang="en-US" sz="2400">
                <a:solidFill>
                  <a:srgbClr val="0000FF"/>
                </a:solidFill>
              </a:rPr>
              <a:t>的看法，简要分析下列任意一个人物的事例。（</a:t>
            </a:r>
            <a:r>
              <a:rPr lang="en-US" altLang="zh-CN" sz="2400">
                <a:solidFill>
                  <a:srgbClr val="0000FF"/>
                </a:solidFill>
              </a:rPr>
              <a:t>3</a:t>
            </a:r>
            <a:r>
              <a:rPr lang="zh-CN" altLang="en-US" sz="2400">
                <a:solidFill>
                  <a:srgbClr val="0000FF"/>
                </a:solidFill>
              </a:rPr>
              <a:t>分）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A.</a:t>
            </a:r>
            <a:r>
              <a:rPr lang="zh-CN" altLang="en-US" sz="2400">
                <a:solidFill>
                  <a:srgbClr val="0000FF"/>
                </a:solidFill>
              </a:rPr>
              <a:t>《邓稼先》中的邓稼先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B.</a:t>
            </a:r>
            <a:r>
              <a:rPr lang="zh-CN" altLang="en-US" sz="2400">
                <a:solidFill>
                  <a:srgbClr val="0000FF"/>
                </a:solidFill>
              </a:rPr>
              <a:t>《伟大的悲剧》中的斯科特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C.</a:t>
            </a:r>
            <a:r>
              <a:rPr lang="zh-CN" altLang="en-US" sz="2400">
                <a:solidFill>
                  <a:srgbClr val="0000FF"/>
                </a:solidFill>
              </a:rPr>
              <a:t>《范进中举》中的范进</a:t>
            </a:r>
            <a:endParaRPr lang="zh-CN" altLang="en-US" sz="2400">
              <a:solidFill>
                <a:srgbClr val="0000FF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8775" y="2571750"/>
            <a:ext cx="8461375" cy="43180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这道题究竟在考察学生的什么能力？</a:t>
            </a:r>
            <a:endParaRPr lang="zh-CN" altLang="en-US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3538" y="2990850"/>
            <a:ext cx="8456612" cy="365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应该是考察了学生是否能准确分析作者在文中的观点态度。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42900" y="3344863"/>
            <a:ext cx="8459788" cy="43180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是不是只考察了这个能力？</a:t>
            </a:r>
            <a:endParaRPr lang="zh-CN" altLang="en-US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6075" y="3763963"/>
            <a:ext cx="8458200" cy="1737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教师亲自答题后会发现：不仅考察了这个能力。首先学生要把题读的懂；然后要在把握文章思路（把文章读懂）的基础上，准确分析作者在文中的观点态度；接着还要在对这三篇课文内容熟悉的基础上，根据本文作者观点的要求，正确筛选整合课文中的信息，最后进行语言表述。因此，这道题考察了学生的：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审题能力、把握文章思路的能力、准确分析作者观点的能力、筛选整合信息的能力，以及语言表达能力。</a:t>
            </a:r>
            <a:endParaRPr lang="zh-CN" altLang="en-US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6" grpId="0" bldLvl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内容占位符 2"/>
          <p:cNvSpPr>
            <a:spLocks noGrp="1"/>
          </p:cNvSpPr>
          <p:nvPr>
            <p:ph idx="1"/>
          </p:nvPr>
        </p:nvSpPr>
        <p:spPr>
          <a:xfrm>
            <a:off x="457200" y="165100"/>
            <a:ext cx="8229600" cy="2406650"/>
          </a:xfrm>
        </p:spPr>
        <p:txBody>
          <a:bodyPr anchor="t"/>
          <a:p>
            <a:r>
              <a:rPr lang="en-US" altLang="zh-CN" sz="1800"/>
              <a:t>2014</a:t>
            </a:r>
            <a:r>
              <a:rPr lang="zh-CN" altLang="en-US" sz="1800"/>
              <a:t>年</a:t>
            </a:r>
            <a:r>
              <a:rPr lang="en-US" altLang="zh-CN" sz="1800"/>
              <a:t>A</a:t>
            </a:r>
            <a:r>
              <a:rPr lang="zh-CN" altLang="en-US" sz="1800"/>
              <a:t>卷议论文《成长与成功》阅读（最后一道）：</a:t>
            </a:r>
            <a:endParaRPr lang="zh-CN" altLang="en-US" sz="1800"/>
          </a:p>
          <a:p>
            <a:r>
              <a:rPr lang="zh-CN" altLang="en-US" sz="2400">
                <a:solidFill>
                  <a:srgbClr val="0000FF"/>
                </a:solidFill>
              </a:rPr>
              <a:t>请根据本文对</a:t>
            </a:r>
            <a:r>
              <a:rPr lang="en-US" altLang="zh-CN" sz="2400">
                <a:solidFill>
                  <a:srgbClr val="0000FF"/>
                </a:solidFill>
              </a:rPr>
              <a:t>“</a:t>
            </a:r>
            <a:r>
              <a:rPr lang="zh-CN" altLang="en-US" sz="2400">
                <a:solidFill>
                  <a:srgbClr val="0000FF"/>
                </a:solidFill>
              </a:rPr>
              <a:t>成长与成功</a:t>
            </a:r>
            <a:r>
              <a:rPr lang="en-US" altLang="zh-CN" sz="2400">
                <a:solidFill>
                  <a:srgbClr val="0000FF"/>
                </a:solidFill>
              </a:rPr>
              <a:t>”</a:t>
            </a:r>
            <a:r>
              <a:rPr lang="zh-CN" altLang="en-US" sz="2400">
                <a:solidFill>
                  <a:srgbClr val="0000FF"/>
                </a:solidFill>
              </a:rPr>
              <a:t>的看法，简要分析下列任意一个人物的事例。（</a:t>
            </a:r>
            <a:r>
              <a:rPr lang="en-US" altLang="zh-CN" sz="2400">
                <a:solidFill>
                  <a:srgbClr val="0000FF"/>
                </a:solidFill>
              </a:rPr>
              <a:t>3</a:t>
            </a:r>
            <a:r>
              <a:rPr lang="zh-CN" altLang="en-US" sz="2400">
                <a:solidFill>
                  <a:srgbClr val="0000FF"/>
                </a:solidFill>
              </a:rPr>
              <a:t>分）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A.</a:t>
            </a:r>
            <a:r>
              <a:rPr lang="zh-CN" altLang="en-US" sz="2400">
                <a:solidFill>
                  <a:srgbClr val="0000FF"/>
                </a:solidFill>
              </a:rPr>
              <a:t>《邓稼先》中的邓稼先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B.</a:t>
            </a:r>
            <a:r>
              <a:rPr lang="zh-CN" altLang="en-US" sz="2400">
                <a:solidFill>
                  <a:srgbClr val="0000FF"/>
                </a:solidFill>
              </a:rPr>
              <a:t>《伟大的悲剧》中的斯科特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C.</a:t>
            </a:r>
            <a:r>
              <a:rPr lang="zh-CN" altLang="en-US" sz="2400">
                <a:solidFill>
                  <a:srgbClr val="0000FF"/>
                </a:solidFill>
              </a:rPr>
              <a:t>《范进中举》中的范进</a:t>
            </a:r>
            <a:endParaRPr lang="zh-CN" altLang="en-US" sz="2400">
              <a:solidFill>
                <a:srgbClr val="0000FF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8775" y="2571750"/>
            <a:ext cx="8461375" cy="43180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这道题究竟在考察学生的什么能力？</a:t>
            </a:r>
            <a:endParaRPr lang="zh-CN" altLang="en-US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243" name="文本框 4"/>
          <p:cNvSpPr txBox="1"/>
          <p:nvPr/>
        </p:nvSpPr>
        <p:spPr>
          <a:xfrm>
            <a:off x="363538" y="2990850"/>
            <a:ext cx="8456612" cy="365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应该是考察了学生是否能准确分析作者在文中的观点态度。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42900" y="3344863"/>
            <a:ext cx="8459788" cy="43180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是不是只考察了这个能力？</a:t>
            </a:r>
            <a:endParaRPr lang="zh-CN" altLang="en-US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245" name="文本框 6"/>
          <p:cNvSpPr txBox="1"/>
          <p:nvPr/>
        </p:nvSpPr>
        <p:spPr>
          <a:xfrm>
            <a:off x="346075" y="3763963"/>
            <a:ext cx="8458200" cy="1736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教师亲自答题后会发现：不仅考察了这个能力。首先学生要把题读的懂；然后要在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把握文章思路（把文章读懂）的基础上，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准确分析作者在文中的观点态度；接着还要基于对这三篇课文内容熟悉的基础上，根据本文作者观点的要求，正确筛选整合课文中的信息，最后进行语言表述。因此，这道题考察了学生的：审题能力、把握文章思路的能力、准确分析作者观点的能力、课本内容积累和判断鉴别的能力，以及语言表述能力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62255" y="2571750"/>
            <a:ext cx="8557895" cy="4119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base"/>
            <a:r>
              <a:rPr lang="zh-CN" altLang="en-US" sz="2400" strike="noStrike" noProof="1">
                <a:solidFill>
                  <a:schemeClr val="tx1"/>
                </a:solidFill>
              </a:rPr>
              <a:t>因此，深入、全面地解读下来之后，我们才能够更加接近中考命题的目的</a:t>
            </a:r>
            <a:r>
              <a:rPr lang="en-US" altLang="zh-CN" sz="2400" strike="noStrike" noProof="1">
                <a:solidFill>
                  <a:schemeClr val="tx1"/>
                </a:solidFill>
              </a:rPr>
              <a:t>——</a:t>
            </a:r>
            <a:r>
              <a:rPr lang="zh-CN" altLang="en-US" sz="2400" strike="noStrike" noProof="1">
                <a:solidFill>
                  <a:schemeClr val="tx1"/>
                </a:solidFill>
              </a:rPr>
              <a:t>中考究竟在考什么，复习应该聚焦什么？</a:t>
            </a:r>
            <a:endParaRPr lang="zh-CN" altLang="en-US" sz="2400" strike="noStrike" noProof="1">
              <a:solidFill>
                <a:schemeClr val="tx1"/>
              </a:solidFill>
            </a:endParaRPr>
          </a:p>
          <a:p>
            <a:pPr algn="l" fontAlgn="base"/>
            <a:r>
              <a:rPr lang="zh-CN" altLang="en-US" sz="2400" strike="noStrike" noProof="1">
                <a:solidFill>
                  <a:schemeClr val="tx1"/>
                </a:solidFill>
              </a:rPr>
              <a:t>       如：</a:t>
            </a:r>
            <a:r>
              <a:rPr lang="zh-CN" altLang="en-US" sz="2400" strike="noStrike" noProof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聚焦《如何审题》</a:t>
            </a:r>
            <a:endParaRPr lang="zh-CN" altLang="en-US" sz="2400" strike="noStrike" noProof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 fontAlgn="base"/>
            <a:r>
              <a:rPr lang="zh-CN" altLang="en-US" sz="2400" strike="noStrike" noProof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           《如何理清文章思路》</a:t>
            </a:r>
            <a:endParaRPr lang="zh-CN" altLang="en-US" sz="2400" strike="noStrike" noProof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 fontAlgn="base"/>
            <a:r>
              <a:rPr lang="zh-CN" altLang="en-US" sz="2400" strike="noStrike" noProof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           《如何把握文章观点》</a:t>
            </a:r>
            <a:endParaRPr lang="zh-CN" altLang="en-US" sz="2400" strike="noStrike" noProof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 fontAlgn="base"/>
            <a:r>
              <a:rPr lang="zh-CN" altLang="en-US" sz="2400" strike="noStrike" noProof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           《课文内容积累</a:t>
            </a:r>
            <a:r>
              <a:rPr lang="zh-CN" altLang="en-US" sz="2400" strike="noStrike" noProof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清单</a:t>
            </a:r>
            <a:r>
              <a:rPr lang="zh-CN" altLang="en-US" sz="2400" strike="noStrike" noProof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》</a:t>
            </a:r>
            <a:endParaRPr lang="zh-CN" altLang="en-US" sz="2400" strike="noStrike" noProof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 fontAlgn="base"/>
            <a:r>
              <a:rPr lang="zh-CN" altLang="en-US" sz="2400" strike="noStrike" noProof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           《如何为观点正确筛选论据》</a:t>
            </a:r>
            <a:endParaRPr lang="zh-CN" altLang="en-US" sz="2400" strike="noStrike" noProof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 fontAlgn="base"/>
            <a:r>
              <a:rPr lang="zh-CN" altLang="en-US" sz="2400" strike="noStrike" noProof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            《如何流畅表述》</a:t>
            </a:r>
            <a:endParaRPr lang="zh-CN" altLang="en-US" sz="2400" strike="noStrike" noProof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标题 3073"/>
          <p:cNvSpPr>
            <a:spLocks noGrp="1"/>
          </p:cNvSpPr>
          <p:nvPr>
            <p:ph type="ctrTitle"/>
          </p:nvPr>
        </p:nvSpPr>
        <p:spPr>
          <a:xfrm>
            <a:off x="685800" y="1428750"/>
            <a:ext cx="7772400" cy="1470025"/>
          </a:xfrm>
        </p:spPr>
        <p:txBody>
          <a:bodyPr anchor="ctr"/>
          <a:p>
            <a:pPr defTabSz="914400"/>
            <a:r>
              <a:rPr lang="zh-CN" altLang="en-US" sz="4000" kern="1200" baseline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j-cs"/>
              </a:rPr>
              <a:t>《双流区初中语文中考解读地图》</a:t>
            </a:r>
            <a:endParaRPr lang="zh-CN" altLang="en-US" sz="4000" kern="1200" baseline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+mj-cs"/>
            </a:endParaRPr>
          </a:p>
        </p:txBody>
      </p:sp>
      <p:pic>
        <p:nvPicPr>
          <p:cNvPr id="11266" name="图片 5" descr="主要铁路干线图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7996"/>
          </a:blip>
          <a:stretch>
            <a:fillRect/>
          </a:stretch>
        </p:blipFill>
        <p:spPr>
          <a:xfrm>
            <a:off x="3889375" y="3775075"/>
            <a:ext cx="5272088" cy="259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标题 3073"/>
          <p:cNvSpPr>
            <a:spLocks noGrp="1"/>
          </p:cNvSpPr>
          <p:nvPr/>
        </p:nvSpPr>
        <p:spPr>
          <a:xfrm>
            <a:off x="369888" y="390525"/>
            <a:ext cx="7772400" cy="6921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 defTabSz="914400"/>
            <a:r>
              <a:rPr lang="en-US" altLang="zh-CN" sz="28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     </a:t>
            </a:r>
            <a:r>
              <a:rPr lang="zh-CN" altLang="en-US" sz="28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《我国主要铁路干线图》</a:t>
            </a:r>
            <a:endParaRPr lang="zh-CN" altLang="en-US" sz="2800">
              <a:solidFill>
                <a:schemeClr val="tx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268" name="标题 3073"/>
          <p:cNvSpPr>
            <a:spLocks noGrp="1"/>
          </p:cNvSpPr>
          <p:nvPr/>
        </p:nvSpPr>
        <p:spPr>
          <a:xfrm>
            <a:off x="352425" y="876300"/>
            <a:ext cx="7772400" cy="6921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 defTabSz="914400"/>
            <a:r>
              <a:rPr lang="zh-CN" altLang="en-US" sz="200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特点：条条铁路通北京，北京就是铁路的心。</a:t>
            </a:r>
            <a:endParaRPr lang="zh-CN" altLang="en-US" sz="200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269" name="文本框 4"/>
          <p:cNvSpPr txBox="1"/>
          <p:nvPr/>
        </p:nvSpPr>
        <p:spPr>
          <a:xfrm>
            <a:off x="728663" y="301625"/>
            <a:ext cx="817562" cy="762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44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从</a:t>
            </a:r>
            <a:endParaRPr lang="zh-CN" altLang="en-US" sz="4400" b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270" name="文本框 6"/>
          <p:cNvSpPr txBox="1"/>
          <p:nvPr/>
        </p:nvSpPr>
        <p:spPr>
          <a:xfrm>
            <a:off x="282575" y="1792288"/>
            <a:ext cx="817563" cy="762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44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到</a:t>
            </a:r>
            <a:endParaRPr lang="zh-CN" altLang="en-US" sz="4400" b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标题 3073"/>
          <p:cNvSpPr>
            <a:spLocks noGrp="1"/>
          </p:cNvSpPr>
          <p:nvPr/>
        </p:nvSpPr>
        <p:spPr>
          <a:xfrm>
            <a:off x="336550" y="2365375"/>
            <a:ext cx="7772400" cy="69373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 defTabSz="914400" fontAlgn="base"/>
            <a:r>
              <a:rPr lang="zh-CN" altLang="en-US" sz="2000" strike="noStrike" noProof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+mn-ea"/>
              </a:rPr>
              <a:t>特点：条条解读服务中考，</a:t>
            </a:r>
            <a:r>
              <a:rPr lang="zh-CN" altLang="en-US" sz="4000" b="1" strike="noStrike" noProof="1">
                <a:ln w="15875" cmpd="sng">
                  <a:solidFill>
                    <a:srgbClr val="FF0000">
                      <a:alpha val="99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能力</a:t>
            </a:r>
            <a:r>
              <a:rPr lang="zh-CN" altLang="en-US" sz="2000" strike="noStrike" noProof="1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  <a:cs typeface="+mn-ea"/>
              </a:rPr>
              <a:t>堪当复习的首脑。</a:t>
            </a:r>
            <a:endParaRPr lang="zh-CN" altLang="en-US" sz="2000" strike="noStrike" noProof="1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272" name="文本框 3"/>
          <p:cNvSpPr txBox="1"/>
          <p:nvPr/>
        </p:nvSpPr>
        <p:spPr>
          <a:xfrm>
            <a:off x="196850" y="87313"/>
            <a:ext cx="2982913" cy="365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所以，回到我们的主题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0" grpId="0"/>
      <p:bldP spid="1127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椭圆 1"/>
          <p:cNvSpPr/>
          <p:nvPr/>
        </p:nvSpPr>
        <p:spPr>
          <a:xfrm>
            <a:off x="3852863" y="3055938"/>
            <a:ext cx="1287463" cy="1166813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latin typeface="黑体" panose="02010609060101010101" charset="-122"/>
                <a:ea typeface="黑体" panose="02010609060101010101" charset="-122"/>
              </a:rPr>
              <a:t>能力</a:t>
            </a:r>
            <a:endParaRPr lang="zh-CN" altLang="en-US" sz="28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标题 4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7" name="直接连接符 6"/>
          <p:cNvCxnSpPr/>
          <p:nvPr/>
        </p:nvCxnSpPr>
        <p:spPr>
          <a:xfrm>
            <a:off x="3276600" y="2492375"/>
            <a:ext cx="1223963" cy="1081088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9" idx="3"/>
          </p:cNvCxnSpPr>
          <p:nvPr/>
        </p:nvCxnSpPr>
        <p:spPr>
          <a:xfrm>
            <a:off x="3168650" y="3316288"/>
            <a:ext cx="827088" cy="185738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1620838" y="2943225"/>
            <a:ext cx="1547813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如何理清文章思路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cxnSp>
        <p:nvCxnSpPr>
          <p:cNvPr id="10" name="直接连接符 9"/>
          <p:cNvCxnSpPr>
            <a:stCxn id="11" idx="3"/>
          </p:cNvCxnSpPr>
          <p:nvPr/>
        </p:nvCxnSpPr>
        <p:spPr>
          <a:xfrm flipV="1">
            <a:off x="3151188" y="3644900"/>
            <a:ext cx="1276350" cy="44450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1604963" y="3714750"/>
            <a:ext cx="1546225" cy="747713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如何把握文章观点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cxnSp>
        <p:nvCxnSpPr>
          <p:cNvPr id="12" name="直接连接符 11"/>
          <p:cNvCxnSpPr>
            <a:stCxn id="11" idx="3"/>
          </p:cNvCxnSpPr>
          <p:nvPr/>
        </p:nvCxnSpPr>
        <p:spPr>
          <a:xfrm flipV="1">
            <a:off x="3492500" y="3717925"/>
            <a:ext cx="1008063" cy="935038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1879600" y="4510088"/>
            <a:ext cx="2116138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如何为观点正确选择论据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3852863" y="3055938"/>
            <a:ext cx="1287463" cy="1166813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latin typeface="黑体" panose="02010609060101010101" charset="-122"/>
                <a:ea typeface="黑体" panose="02010609060101010101" charset="-122"/>
              </a:rPr>
              <a:t>能力</a:t>
            </a:r>
            <a:endParaRPr lang="zh-CN" altLang="en-US" sz="28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549525" y="1911350"/>
            <a:ext cx="1150938" cy="6477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chemeClr val="bg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如何审题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cxnSp>
        <p:nvCxnSpPr>
          <p:cNvPr id="14" name="直接连接符 13"/>
          <p:cNvCxnSpPr>
            <a:stCxn id="2" idx="7"/>
          </p:cNvCxnSpPr>
          <p:nvPr/>
        </p:nvCxnSpPr>
        <p:spPr>
          <a:xfrm flipV="1">
            <a:off x="4951413" y="2492375"/>
            <a:ext cx="989013" cy="735013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5407025" y="2136775"/>
            <a:ext cx="1547813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00B05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流畅表述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9" grpId="0" bldLvl="0" animBg="1"/>
      <p:bldP spid="11" grpId="0" bldLvl="0" animBg="1"/>
      <p:bldP spid="13" grpId="0" bldLvl="0" animBg="1"/>
      <p:bldP spid="1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文本框 4"/>
          <p:cNvSpPr txBox="1"/>
          <p:nvPr/>
        </p:nvSpPr>
        <p:spPr>
          <a:xfrm>
            <a:off x="-25400" y="-46037"/>
            <a:ext cx="9304338" cy="69500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 algn="ctr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成长与成功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      ①当我们说一个人成长了，通常意义上不是指他的身体长高了，或者年龄长大了，而是指他在精神和思想层面更加成熟了。成长，意味着一个人的思想更加丰富、心灵更加充实、能力不断增加、经验日益丰富、意志更加坚强、个性更加圆润。而停止成长，则意味着一个人停止了对思想和精神境界的追求，就像一棵树的树枝不再伸向天空，没有了触摸蓝天的渴望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      ②很多人在看待人生时都存在一个误区，那就是更加看重成功，而常常忽略成长。成功是什么？按照世俗的定义，当一个人在社会上取得了财富、名誉和地位时，我们就说这个人成功了。但事实上，这一成功的定义本身就是有问题的，因为从本质上讲，成功不是得到了什么，而是一个人成长的自然结果。成功不是某种静态的东西，可以守株待兔地等来；那些唾手可得的成功，与其称其为“成功”，不如叫做“运气”，人们看待成功，未免过于简单粗暴：只看结果本身，而不去探索产生结果的路径。成功是怎么来的？是通过自身艰苦卓绝的努力得来的。从本质上讲，成功不是得到了什么，而是一个人成长的自然结果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      ③王安石笔下的方仲永，五岁时，指物作诗立就，然其父未能关注其成长，满足于邑人的“宾客”之道，“钱币”之诱，“日扳仲永环谒于邑人”，“不使学”。十多年后，天赋超人的方仲永“泯然众人矣”。而居里夫人，几十年如一日，埋头科学研究。在获得诺贝尔奖之后，依然沉醉于科学的世界，“像一个小孩儿迷醉于神话故事一般”，将更大的精力投入到对未知的探寻之中，经验日益丰富，意志更加坚强，再次获得诺奖的垂青。由此可见，持续不断的成功就是一路成长的必然结果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      ④追求成长，让成功成为成长的必然结果——这就是通往成功的最正确的道路。所谓的“只问耕耘，不问收获”。耕耘是不断的成长，收获是必然的结果。如果我们只向往结果，而忽略成长，必然拔苗助长，最后枯萎而死。我们都见过飞舞的蝴蝶，在展翅飞翔的一刻，它是如此美丽，但请别忘了，在美丽的背后，它曾经有过毛毛虫的爬行、织丝成茧的辛劳、黑暗中的等待，以及破茧化蝶的痛苦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8" name="直接连接符 7"/>
          <p:cNvCxnSpPr>
            <a:endCxn id="7" idx="1"/>
          </p:cNvCxnSpPr>
          <p:nvPr/>
        </p:nvCxnSpPr>
        <p:spPr>
          <a:xfrm>
            <a:off x="5940425" y="1628775"/>
            <a:ext cx="946150" cy="197167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7" idx="1"/>
          </p:cNvCxnSpPr>
          <p:nvPr/>
        </p:nvCxnSpPr>
        <p:spPr>
          <a:xfrm flipV="1">
            <a:off x="5940425" y="3600450"/>
            <a:ext cx="946150" cy="191770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endCxn id="5" idx="1"/>
          </p:cNvCxnSpPr>
          <p:nvPr/>
        </p:nvCxnSpPr>
        <p:spPr>
          <a:xfrm>
            <a:off x="5867400" y="1485900"/>
            <a:ext cx="1035050" cy="29908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endCxn id="15" idx="1"/>
          </p:cNvCxnSpPr>
          <p:nvPr/>
        </p:nvCxnSpPr>
        <p:spPr>
          <a:xfrm flipV="1">
            <a:off x="5867400" y="5357813"/>
            <a:ext cx="1035050" cy="87313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4" idx="3"/>
            <a:endCxn id="15" idx="1"/>
          </p:cNvCxnSpPr>
          <p:nvPr/>
        </p:nvCxnSpPr>
        <p:spPr>
          <a:xfrm flipV="1">
            <a:off x="6029325" y="2425700"/>
            <a:ext cx="919163" cy="126523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4" idx="3"/>
            <a:endCxn id="15" idx="1"/>
          </p:cNvCxnSpPr>
          <p:nvPr/>
        </p:nvCxnSpPr>
        <p:spPr>
          <a:xfrm>
            <a:off x="6029325" y="3690938"/>
            <a:ext cx="919163" cy="2695575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格 3"/>
          <p:cNvGraphicFramePr/>
          <p:nvPr/>
        </p:nvGraphicFramePr>
        <p:xfrm>
          <a:off x="219075" y="660400"/>
          <a:ext cx="5810250" cy="606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895"/>
                <a:gridCol w="2712085"/>
              </a:tblGrid>
              <a:tr h="5480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考 题</a:t>
                      </a:r>
                      <a:endParaRPr lang="zh-CN" altLang="en-US" sz="280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rgbClr val="FE796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答 案</a:t>
                      </a:r>
                      <a:endParaRPr lang="zh-CN" altLang="en-US" sz="280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rgbClr val="FE796F"/>
                    </a:solidFill>
                  </a:tcPr>
                </a:tc>
              </a:tr>
              <a:tr h="9690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10.围绕“成长与成功”，全文主要表达了什么观点？（2分）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追求成长，让成功成为成长的结果。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4168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11.作者在第③自然段中是怎样进行论证的？请简要分析。（4分）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首先列举方仲永没能成长而未能成功的反面例子，接着列举居里夫人重视成长而持续成功的正面例子，一反一正，形成鲜明对比。最后得出</a:t>
                      </a:r>
                      <a:r>
                        <a:rPr lang="en-US" altLang="zh-CN"/>
                        <a:t>“持续不断的成功就是一路成长的必然结果”</a:t>
                      </a:r>
                      <a:r>
                        <a:rPr lang="zh-CN" altLang="en-US"/>
                        <a:t>这一观点。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2725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12.请根据本文对“成长与成功”的看法，简要分析下列任意一个人物的事例。（3分）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A.《邓稼先》中的邓稼先    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B.《伟大的悲剧》中的斯科特  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C.《范进中举》中的范进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【示例】邓稼先在持续的成长中获得了巨大成功。他在科学的研究中不断丰富经验，磨练意志，增强能力，获得了成长；成为中国核武器事业的奠基人和开拓者，获得了成功。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表格 1"/>
          <p:cNvGraphicFramePr/>
          <p:nvPr/>
        </p:nvGraphicFramePr>
        <p:xfrm>
          <a:off x="6902450" y="655638"/>
          <a:ext cx="2098675" cy="606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040"/>
              </a:tblGrid>
              <a:tr h="64198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实质考察内容</a:t>
                      </a:r>
                      <a:endParaRPr lang="zh-CN" altLang="en-US" sz="2400"/>
                    </a:p>
                  </a:txBody>
                  <a:tcPr anchor="ctr" anchorCtr="1">
                    <a:solidFill>
                      <a:srgbClr val="FE796F"/>
                    </a:solidFill>
                  </a:tcPr>
                </a:tc>
              </a:tr>
              <a:tr h="90424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>
                    <a:solidFill>
                      <a:srgbClr val="F8BC48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D8E68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C98F6"/>
                    </a:solidFill>
                  </a:tcPr>
                </a:tc>
              </a:tr>
              <a:tr h="90233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C5B1FD"/>
                    </a:solidFill>
                  </a:tcPr>
                </a:tc>
              </a:tr>
              <a:tr h="90360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>
                    <a:solidFill>
                      <a:srgbClr val="79F079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902450" y="4065588"/>
            <a:ext cx="2097088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能分析概括观点态度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86575" y="3187700"/>
            <a:ext cx="2097088" cy="8239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能理清行文思路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9" name="直接连接符 8"/>
          <p:cNvCxnSpPr>
            <a:stCxn id="4" idx="3"/>
            <a:endCxn id="7" idx="1"/>
          </p:cNvCxnSpPr>
          <p:nvPr/>
        </p:nvCxnSpPr>
        <p:spPr>
          <a:xfrm flipV="1">
            <a:off x="6029325" y="3600450"/>
            <a:ext cx="857250" cy="9048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4" idx="3"/>
            <a:endCxn id="5" idx="1"/>
          </p:cNvCxnSpPr>
          <p:nvPr/>
        </p:nvCxnSpPr>
        <p:spPr>
          <a:xfrm>
            <a:off x="6029325" y="3690938"/>
            <a:ext cx="873125" cy="785813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869113" y="2238375"/>
            <a:ext cx="2097087" cy="8239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能辨析常用论证方法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40550" y="5899150"/>
            <a:ext cx="2098675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能准确流畅表述个人观点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02450" y="4946650"/>
            <a:ext cx="2097088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能为观点正确选择论据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9" name="直接连接符 18"/>
          <p:cNvCxnSpPr>
            <a:stCxn id="4" idx="3"/>
            <a:endCxn id="5" idx="1"/>
          </p:cNvCxnSpPr>
          <p:nvPr/>
        </p:nvCxnSpPr>
        <p:spPr>
          <a:xfrm flipV="1">
            <a:off x="6011863" y="4476750"/>
            <a:ext cx="890588" cy="968375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4" idx="3"/>
            <a:endCxn id="14" idx="1"/>
          </p:cNvCxnSpPr>
          <p:nvPr/>
        </p:nvCxnSpPr>
        <p:spPr>
          <a:xfrm>
            <a:off x="6083300" y="5445125"/>
            <a:ext cx="857250" cy="865188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924675" y="1362075"/>
            <a:ext cx="2097088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能审题，正确理解题目含义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22" name="直接连接符 21"/>
          <p:cNvCxnSpPr>
            <a:stCxn id="4" idx="3"/>
            <a:endCxn id="21" idx="1"/>
          </p:cNvCxnSpPr>
          <p:nvPr/>
        </p:nvCxnSpPr>
        <p:spPr>
          <a:xfrm>
            <a:off x="6011863" y="1773238"/>
            <a:ext cx="912813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4" idx="3"/>
            <a:endCxn id="21" idx="1"/>
          </p:cNvCxnSpPr>
          <p:nvPr/>
        </p:nvCxnSpPr>
        <p:spPr>
          <a:xfrm flipV="1">
            <a:off x="6011863" y="1773238"/>
            <a:ext cx="912813" cy="194468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4" idx="3"/>
            <a:endCxn id="21" idx="1"/>
          </p:cNvCxnSpPr>
          <p:nvPr/>
        </p:nvCxnSpPr>
        <p:spPr>
          <a:xfrm flipV="1">
            <a:off x="6011863" y="1773238"/>
            <a:ext cx="912813" cy="3671888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3" grpId="0"/>
      <p:bldP spid="14" grpId="0"/>
      <p:bldP spid="15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8" name="直接连接符 7"/>
          <p:cNvCxnSpPr>
            <a:endCxn id="17452" idx="1"/>
          </p:cNvCxnSpPr>
          <p:nvPr/>
        </p:nvCxnSpPr>
        <p:spPr>
          <a:xfrm>
            <a:off x="5940425" y="1628775"/>
            <a:ext cx="946150" cy="197167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17452" idx="1"/>
          </p:cNvCxnSpPr>
          <p:nvPr/>
        </p:nvCxnSpPr>
        <p:spPr>
          <a:xfrm flipV="1">
            <a:off x="5940425" y="3600450"/>
            <a:ext cx="946150" cy="191770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endCxn id="17451" idx="1"/>
          </p:cNvCxnSpPr>
          <p:nvPr/>
        </p:nvCxnSpPr>
        <p:spPr>
          <a:xfrm>
            <a:off x="5867400" y="1485900"/>
            <a:ext cx="1035050" cy="29908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endCxn id="17457" idx="1"/>
          </p:cNvCxnSpPr>
          <p:nvPr/>
        </p:nvCxnSpPr>
        <p:spPr>
          <a:xfrm flipV="1">
            <a:off x="5867400" y="5357813"/>
            <a:ext cx="1035050" cy="87313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4" idx="3"/>
            <a:endCxn id="17457" idx="1"/>
          </p:cNvCxnSpPr>
          <p:nvPr/>
        </p:nvCxnSpPr>
        <p:spPr>
          <a:xfrm flipV="1">
            <a:off x="6029325" y="2425700"/>
            <a:ext cx="919163" cy="126523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4" idx="3"/>
            <a:endCxn id="17457" idx="1"/>
          </p:cNvCxnSpPr>
          <p:nvPr/>
        </p:nvCxnSpPr>
        <p:spPr>
          <a:xfrm>
            <a:off x="6029325" y="3690938"/>
            <a:ext cx="919163" cy="2695575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5" name="文本框 15"/>
          <p:cNvSpPr txBox="1"/>
          <p:nvPr/>
        </p:nvSpPr>
        <p:spPr>
          <a:xfrm>
            <a:off x="508000" y="290513"/>
            <a:ext cx="8128000" cy="6397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如果我们拿历年来的</a:t>
            </a:r>
            <a:r>
              <a:rPr lang="en-US" altLang="zh-CN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zh-CN" altLang="en-US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道</a:t>
            </a:r>
            <a:r>
              <a:rPr lang="en-US" altLang="zh-CN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A</a:t>
            </a:r>
            <a:r>
              <a:rPr lang="zh-CN" altLang="en-US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卷阅读题来分析，实质考察内容也不过如此：</a:t>
            </a:r>
            <a:endParaRPr lang="zh-CN" altLang="en-US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 indent="0"/>
            <a:endParaRPr lang="zh-CN" altLang="en-US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219075" y="660400"/>
          <a:ext cx="5810250" cy="606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895"/>
                <a:gridCol w="2712085"/>
              </a:tblGrid>
              <a:tr h="5480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考 题</a:t>
                      </a:r>
                      <a:endParaRPr lang="zh-CN" altLang="en-US" sz="280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rgbClr val="FE796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答 案</a:t>
                      </a:r>
                      <a:endParaRPr lang="zh-CN" altLang="en-US" sz="280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rgbClr val="FE796F"/>
                    </a:solidFill>
                  </a:tcPr>
                </a:tc>
              </a:tr>
              <a:tr h="9690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10.围绕“成长与成功”，全文主要表达了什么观点？（2分）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追求成长，让成功成为成长的结果。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4168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11.作者在第③自然段中是怎样进行论证的？请简要分析。（4分）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首先列举方仲永没能成长而未能成功的反面例子，接着列举居里夫人重视成长而持续成功的正面例子，一反一正，形成鲜明对比。最后得出</a:t>
                      </a:r>
                      <a:r>
                        <a:rPr lang="en-US" altLang="zh-CN"/>
                        <a:t>“持续不断的成功就是一路成长的必然结果”</a:t>
                      </a:r>
                      <a:r>
                        <a:rPr lang="zh-CN" altLang="en-US"/>
                        <a:t>这一观点。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2725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12.请根据本文对“成长与成功”的看法，简要分析下列任意一个人物的事例。（3分）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A.《邓稼先》中的邓稼先    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B.《伟大的悲剧》中的斯科特  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C.《范进中举》中的范进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【示例】邓稼先在持续的成长中获得了巨大成功。他在科学的研究中不断丰富经验，磨练意志，增强能力，获得了成长；成为中国核武器事业的奠基人和开拓者，获得了成功。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表格 1"/>
          <p:cNvGraphicFramePr/>
          <p:nvPr/>
        </p:nvGraphicFramePr>
        <p:xfrm>
          <a:off x="6902450" y="655638"/>
          <a:ext cx="2098675" cy="606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040"/>
              </a:tblGrid>
              <a:tr h="64198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实质考察内容</a:t>
                      </a:r>
                      <a:endParaRPr lang="zh-CN" altLang="en-US" sz="2400"/>
                    </a:p>
                  </a:txBody>
                  <a:tcPr anchor="ctr" anchorCtr="1">
                    <a:solidFill>
                      <a:srgbClr val="FE796F"/>
                    </a:solidFill>
                  </a:tcPr>
                </a:tc>
              </a:tr>
              <a:tr h="90424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>
                    <a:solidFill>
                      <a:srgbClr val="F8BC48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D8E68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C98F6"/>
                    </a:solidFill>
                  </a:tcPr>
                </a:tc>
              </a:tr>
              <a:tr h="90233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C5B1FD"/>
                    </a:solidFill>
                  </a:tcPr>
                </a:tc>
              </a:tr>
              <a:tr h="90360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>
                    <a:solidFill>
                      <a:srgbClr val="79F079"/>
                    </a:solidFill>
                  </a:tcPr>
                </a:tc>
              </a:tr>
            </a:tbl>
          </a:graphicData>
        </a:graphic>
      </p:graphicFrame>
      <p:sp>
        <p:nvSpPr>
          <p:cNvPr id="17451" name="文本框 4"/>
          <p:cNvSpPr txBox="1"/>
          <p:nvPr/>
        </p:nvSpPr>
        <p:spPr>
          <a:xfrm>
            <a:off x="6902450" y="4065588"/>
            <a:ext cx="2097088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能分析概括观点态度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452" name="文本框 6"/>
          <p:cNvSpPr txBox="1"/>
          <p:nvPr/>
        </p:nvSpPr>
        <p:spPr>
          <a:xfrm>
            <a:off x="6886575" y="3187700"/>
            <a:ext cx="2097088" cy="8239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能理清行文思路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9" name="直接连接符 8"/>
          <p:cNvCxnSpPr>
            <a:stCxn id="4" idx="3"/>
            <a:endCxn id="17452" idx="1"/>
          </p:cNvCxnSpPr>
          <p:nvPr/>
        </p:nvCxnSpPr>
        <p:spPr>
          <a:xfrm flipV="1">
            <a:off x="6029325" y="3600450"/>
            <a:ext cx="857250" cy="9048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4" idx="3"/>
            <a:endCxn id="17451" idx="1"/>
          </p:cNvCxnSpPr>
          <p:nvPr/>
        </p:nvCxnSpPr>
        <p:spPr>
          <a:xfrm>
            <a:off x="6029325" y="3690938"/>
            <a:ext cx="873125" cy="785813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55" name="文本框 12"/>
          <p:cNvSpPr txBox="1"/>
          <p:nvPr/>
        </p:nvSpPr>
        <p:spPr>
          <a:xfrm>
            <a:off x="6869113" y="2238375"/>
            <a:ext cx="2097087" cy="8239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能辨析常用论证方法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456" name="文本框 13"/>
          <p:cNvSpPr txBox="1"/>
          <p:nvPr/>
        </p:nvSpPr>
        <p:spPr>
          <a:xfrm>
            <a:off x="6940550" y="5899150"/>
            <a:ext cx="2098675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能准确流畅表述个人观点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457" name="文本框 14"/>
          <p:cNvSpPr txBox="1"/>
          <p:nvPr/>
        </p:nvSpPr>
        <p:spPr>
          <a:xfrm>
            <a:off x="6902450" y="4946650"/>
            <a:ext cx="2097088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能为观点正确选择论据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9" name="直接连接符 18"/>
          <p:cNvCxnSpPr>
            <a:stCxn id="4" idx="3"/>
            <a:endCxn id="17451" idx="1"/>
          </p:cNvCxnSpPr>
          <p:nvPr/>
        </p:nvCxnSpPr>
        <p:spPr>
          <a:xfrm flipV="1">
            <a:off x="6011863" y="4476750"/>
            <a:ext cx="890588" cy="968375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4" idx="3"/>
            <a:endCxn id="17456" idx="1"/>
          </p:cNvCxnSpPr>
          <p:nvPr/>
        </p:nvCxnSpPr>
        <p:spPr>
          <a:xfrm>
            <a:off x="6083300" y="5445125"/>
            <a:ext cx="857250" cy="865188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60" name="文本框 20"/>
          <p:cNvSpPr txBox="1"/>
          <p:nvPr/>
        </p:nvSpPr>
        <p:spPr>
          <a:xfrm>
            <a:off x="6924675" y="1362075"/>
            <a:ext cx="2097088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能审题，正确理解题目含义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22" name="直接连接符 21"/>
          <p:cNvCxnSpPr>
            <a:stCxn id="4" idx="3"/>
            <a:endCxn id="17460" idx="1"/>
          </p:cNvCxnSpPr>
          <p:nvPr/>
        </p:nvCxnSpPr>
        <p:spPr>
          <a:xfrm>
            <a:off x="6011863" y="1773238"/>
            <a:ext cx="912813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4" idx="3"/>
            <a:endCxn id="17460" idx="1"/>
          </p:cNvCxnSpPr>
          <p:nvPr/>
        </p:nvCxnSpPr>
        <p:spPr>
          <a:xfrm flipV="1">
            <a:off x="6011863" y="1773238"/>
            <a:ext cx="912813" cy="194468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4" idx="3"/>
            <a:endCxn id="17460" idx="1"/>
          </p:cNvCxnSpPr>
          <p:nvPr/>
        </p:nvCxnSpPr>
        <p:spPr>
          <a:xfrm flipV="1">
            <a:off x="6011863" y="1773238"/>
            <a:ext cx="912813" cy="3671888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84213" y="3644900"/>
            <a:ext cx="7561263" cy="1944688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考题多，而实质考察内容相对稳定。</a:t>
            </a:r>
            <a:endParaRPr lang="zh-CN" altLang="en-US" sz="2800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800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被往届题牵着鼻子走，是被动挨打。</a:t>
            </a:r>
            <a:endParaRPr lang="zh-CN" altLang="en-US" sz="2800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800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解读中考应有</a:t>
            </a:r>
            <a:r>
              <a:rPr lang="zh-CN" altLang="en-US" sz="2800" strike="noStrike" noProof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整合意识、前瞻意识</a:t>
            </a:r>
            <a:r>
              <a:rPr lang="zh-CN" altLang="en-US" sz="2800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2800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标题 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algn="l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因此，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从中考考题解读入手，是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基于中考现象，探究深层的学生语文能力的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可取之道。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但需注意：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434" name="内容占位符 2"/>
          <p:cNvSpPr>
            <a:spLocks noGrp="1"/>
          </p:cNvSpPr>
          <p:nvPr>
            <p:ph idx="1"/>
          </p:nvPr>
        </p:nvSpPr>
        <p:spPr/>
        <p:txBody>
          <a:bodyPr anchor="t"/>
          <a:p>
            <a:r>
              <a:rPr lang="zh-CN" altLang="en-US" sz="2800">
                <a:solidFill>
                  <a:srgbClr val="0000FF"/>
                </a:solidFill>
                <a:sym typeface="宋体" panose="02010600030101010101" pitchFamily="2" charset="-122"/>
              </a:rPr>
              <a:t>新课标、考试说明、中考考题应三位一体结合解读。</a:t>
            </a:r>
            <a:endParaRPr lang="zh-CN" altLang="en-US" sz="1400"/>
          </a:p>
          <a:p>
            <a:r>
              <a:rPr lang="zh-CN" altLang="en-US" sz="2400"/>
              <a:t>我们的目的：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）解读中考题</a:t>
            </a:r>
            <a:r>
              <a:rPr lang="en-US" altLang="zh-CN" sz="2400"/>
              <a:t>——</a:t>
            </a:r>
            <a:r>
              <a:rPr lang="zh-CN" altLang="en-US" sz="2400"/>
              <a:t>我们的中考究竟在考察什么能力？</a:t>
            </a:r>
            <a:br>
              <a:rPr lang="zh-CN" altLang="en-US" sz="2400"/>
            </a:br>
            <a:r>
              <a:rPr lang="zh-CN" altLang="en-US" sz="2400"/>
              <a:t>         需要</a:t>
            </a:r>
            <a:r>
              <a:rPr lang="zh-CN" altLang="en-US" sz="2800" b="1">
                <a:solidFill>
                  <a:srgbClr val="C00000"/>
                </a:solidFill>
              </a:rPr>
              <a:t>深入挖掘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2</a:t>
            </a:r>
            <a:r>
              <a:rPr lang="zh-CN" altLang="en-US" sz="2400"/>
              <a:t>）考察单一</a:t>
            </a:r>
            <a:r>
              <a:rPr lang="zh-CN" altLang="en-US" sz="2400">
                <a:sym typeface="宋体" panose="02010600030101010101" pitchFamily="2" charset="-122"/>
              </a:rPr>
              <a:t>能力的题</a:t>
            </a:r>
            <a:r>
              <a:rPr lang="en-US" altLang="zh-CN" sz="2400">
                <a:sym typeface="宋体" panose="02010600030101010101" pitchFamily="2" charset="-122"/>
              </a:rPr>
              <a:t>——</a:t>
            </a:r>
            <a:r>
              <a:rPr lang="zh-CN" altLang="en-US" sz="2400">
                <a:sym typeface="宋体" panose="02010600030101010101" pitchFamily="2" charset="-122"/>
              </a:rPr>
              <a:t>少，</a:t>
            </a:r>
            <a:br>
              <a:rPr lang="zh-CN" altLang="en-US" sz="2400">
                <a:sym typeface="宋体" panose="02010600030101010101" pitchFamily="2" charset="-122"/>
              </a:rPr>
            </a:br>
            <a:r>
              <a:rPr lang="zh-CN" altLang="en-US" sz="2400">
                <a:sym typeface="宋体" panose="02010600030101010101" pitchFamily="2" charset="-122"/>
              </a:rPr>
              <a:t>         考察多项能力的题</a:t>
            </a:r>
            <a:r>
              <a:rPr lang="en-US" altLang="zh-CN" sz="2400">
                <a:sym typeface="宋体" panose="02010600030101010101" pitchFamily="2" charset="-122"/>
              </a:rPr>
              <a:t>——</a:t>
            </a:r>
            <a:r>
              <a:rPr lang="zh-CN" altLang="en-US" sz="2400">
                <a:sym typeface="宋体" panose="02010600030101010101" pitchFamily="2" charset="-122"/>
              </a:rPr>
              <a:t>多。  </a:t>
            </a:r>
            <a:br>
              <a:rPr lang="zh-CN" altLang="en-US" sz="2400">
                <a:sym typeface="宋体" panose="02010600030101010101" pitchFamily="2" charset="-122"/>
              </a:rPr>
            </a:br>
            <a:r>
              <a:rPr lang="zh-CN" altLang="en-US" sz="2400">
                <a:sym typeface="宋体" panose="02010600030101010101" pitchFamily="2" charset="-122"/>
              </a:rPr>
              <a:t>         需要</a:t>
            </a:r>
            <a:r>
              <a:rPr lang="zh-CN" altLang="en-US" sz="2800" b="1">
                <a:solidFill>
                  <a:srgbClr val="C00000"/>
                </a:solidFill>
                <a:sym typeface="宋体" panose="02010600030101010101" pitchFamily="2" charset="-122"/>
              </a:rPr>
              <a:t>全面探究</a:t>
            </a:r>
            <a:r>
              <a:rPr lang="zh-CN" altLang="en-US" sz="2400">
                <a:sym typeface="宋体" panose="02010600030101010101" pitchFamily="2" charset="-122"/>
              </a:rPr>
              <a:t>。</a:t>
            </a:r>
            <a:endParaRPr lang="zh-CN" altLang="en-US" sz="2400"/>
          </a:p>
          <a:p>
            <a:endParaRPr lang="zh-CN" altLang="en-US" sz="2400"/>
          </a:p>
        </p:txBody>
      </p:sp>
      <p:cxnSp>
        <p:nvCxnSpPr>
          <p:cNvPr id="2" name="直接连接符 1"/>
          <p:cNvCxnSpPr/>
          <p:nvPr/>
        </p:nvCxnSpPr>
        <p:spPr>
          <a:xfrm>
            <a:off x="5580063" y="836613"/>
            <a:ext cx="2881313" cy="0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533400" y="1270000"/>
            <a:ext cx="3606800" cy="20638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60375" y="5035550"/>
            <a:ext cx="8201025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）对考察点要做好减法，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整合考点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8" name="直接连接符 7"/>
          <p:cNvCxnSpPr>
            <a:endCxn id="19500" idx="1"/>
          </p:cNvCxnSpPr>
          <p:nvPr/>
        </p:nvCxnSpPr>
        <p:spPr>
          <a:xfrm>
            <a:off x="5940425" y="1628775"/>
            <a:ext cx="946150" cy="197167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19500" idx="1"/>
          </p:cNvCxnSpPr>
          <p:nvPr/>
        </p:nvCxnSpPr>
        <p:spPr>
          <a:xfrm flipV="1">
            <a:off x="5940425" y="3600450"/>
            <a:ext cx="946150" cy="191770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endCxn id="19499" idx="1"/>
          </p:cNvCxnSpPr>
          <p:nvPr/>
        </p:nvCxnSpPr>
        <p:spPr>
          <a:xfrm>
            <a:off x="5867400" y="1485900"/>
            <a:ext cx="1035050" cy="29908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endCxn id="19505" idx="1"/>
          </p:cNvCxnSpPr>
          <p:nvPr/>
        </p:nvCxnSpPr>
        <p:spPr>
          <a:xfrm flipV="1">
            <a:off x="5867400" y="5357813"/>
            <a:ext cx="1035050" cy="87313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4" idx="3"/>
            <a:endCxn id="19505" idx="1"/>
          </p:cNvCxnSpPr>
          <p:nvPr/>
        </p:nvCxnSpPr>
        <p:spPr>
          <a:xfrm flipV="1">
            <a:off x="6029325" y="2425700"/>
            <a:ext cx="919163" cy="126523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4" idx="3"/>
            <a:endCxn id="19505" idx="1"/>
          </p:cNvCxnSpPr>
          <p:nvPr/>
        </p:nvCxnSpPr>
        <p:spPr>
          <a:xfrm>
            <a:off x="6029325" y="3690938"/>
            <a:ext cx="919163" cy="2695575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3" name="文本框 15"/>
          <p:cNvSpPr txBox="1"/>
          <p:nvPr/>
        </p:nvSpPr>
        <p:spPr>
          <a:xfrm>
            <a:off x="508000" y="290513"/>
            <a:ext cx="8128000" cy="365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我们再来看刚才的例子里的实质考察内容：</a:t>
            </a:r>
            <a:endParaRPr lang="zh-CN" altLang="en-US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219075" y="660400"/>
          <a:ext cx="5810250" cy="606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895"/>
                <a:gridCol w="2712085"/>
              </a:tblGrid>
              <a:tr h="5480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考 题</a:t>
                      </a:r>
                      <a:endParaRPr lang="zh-CN" altLang="en-US" sz="280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rgbClr val="FE796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答 案</a:t>
                      </a:r>
                      <a:endParaRPr lang="zh-CN" altLang="en-US" sz="280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rgbClr val="FE796F"/>
                    </a:solidFill>
                  </a:tcPr>
                </a:tc>
              </a:tr>
              <a:tr h="9690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10.围绕“成长与成功”，全文主要表达了什么观点？（2分）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追求成长，让成功成为成长的结果。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4168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11.作者在第③自然段中是怎样进行论证的？请简要分析。（4分）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首先列举方仲永没能成长而未能成功的反面例子，接着列举居里夫人重视成长而持续成功的正面例子，一反一正，形成鲜明对比。最后得出</a:t>
                      </a:r>
                      <a:r>
                        <a:rPr lang="en-US" altLang="zh-CN"/>
                        <a:t>“持续不断的成功就是一路成长的必然结果”</a:t>
                      </a:r>
                      <a:r>
                        <a:rPr lang="zh-CN" altLang="en-US"/>
                        <a:t>这一观点。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2725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12.请根据本文对“成长与成功”的看法，简要分析下列任意一个人物的事例。（3分）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A.《邓稼先》中的邓稼先    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B.《伟大的悲剧》中的斯科特  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C.《范进中举》中的范进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【示例】邓稼先在持续的成长中获得了巨大成功。他在科学的研究中不断丰富经验，磨练意志，增强能力，获得了成长；成为中国核武器事业的奠基人和开拓者，获得了成功。</a:t>
                      </a:r>
                      <a:endParaRPr lang="zh-CN" alt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表格 1"/>
          <p:cNvGraphicFramePr/>
          <p:nvPr/>
        </p:nvGraphicFramePr>
        <p:xfrm>
          <a:off x="6902450" y="655638"/>
          <a:ext cx="2098675" cy="606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040"/>
              </a:tblGrid>
              <a:tr h="64198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实质考察内容</a:t>
                      </a:r>
                      <a:endParaRPr lang="zh-CN" altLang="en-US" sz="2400"/>
                    </a:p>
                  </a:txBody>
                  <a:tcPr anchor="ctr" anchorCtr="1">
                    <a:solidFill>
                      <a:srgbClr val="FE796F"/>
                    </a:solidFill>
                  </a:tcPr>
                </a:tc>
              </a:tr>
              <a:tr h="90424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>
                    <a:solidFill>
                      <a:srgbClr val="F8BC48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D8E68"/>
                    </a:solidFill>
                  </a:tcPr>
                </a:tc>
              </a:tr>
              <a:tr h="90297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C98F6"/>
                    </a:solidFill>
                  </a:tcPr>
                </a:tc>
              </a:tr>
              <a:tr h="90233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C5B1FD"/>
                    </a:solidFill>
                  </a:tcPr>
                </a:tc>
              </a:tr>
              <a:tr h="90360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>
                    <a:solidFill>
                      <a:srgbClr val="79F079"/>
                    </a:solidFill>
                  </a:tcPr>
                </a:tc>
              </a:tr>
            </a:tbl>
          </a:graphicData>
        </a:graphic>
      </p:graphicFrame>
      <p:sp>
        <p:nvSpPr>
          <p:cNvPr id="19499" name="文本框 4"/>
          <p:cNvSpPr txBox="1"/>
          <p:nvPr/>
        </p:nvSpPr>
        <p:spPr>
          <a:xfrm>
            <a:off x="6902450" y="4065588"/>
            <a:ext cx="2097088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能分析概括观点态度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500" name="文本框 6"/>
          <p:cNvSpPr txBox="1"/>
          <p:nvPr/>
        </p:nvSpPr>
        <p:spPr>
          <a:xfrm>
            <a:off x="6886575" y="3187700"/>
            <a:ext cx="2097088" cy="8239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能理清行文思路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9" name="直接连接符 8"/>
          <p:cNvCxnSpPr>
            <a:stCxn id="4" idx="3"/>
            <a:endCxn id="19500" idx="1"/>
          </p:cNvCxnSpPr>
          <p:nvPr/>
        </p:nvCxnSpPr>
        <p:spPr>
          <a:xfrm flipV="1">
            <a:off x="6029325" y="3600450"/>
            <a:ext cx="857250" cy="9048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4" idx="3"/>
            <a:endCxn id="19499" idx="1"/>
          </p:cNvCxnSpPr>
          <p:nvPr/>
        </p:nvCxnSpPr>
        <p:spPr>
          <a:xfrm>
            <a:off x="6029325" y="3690938"/>
            <a:ext cx="873125" cy="785813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03" name="文本框 12"/>
          <p:cNvSpPr txBox="1"/>
          <p:nvPr/>
        </p:nvSpPr>
        <p:spPr>
          <a:xfrm>
            <a:off x="6869113" y="2238375"/>
            <a:ext cx="2097087" cy="8239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能辨析常用论证方法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504" name="文本框 13"/>
          <p:cNvSpPr txBox="1"/>
          <p:nvPr/>
        </p:nvSpPr>
        <p:spPr>
          <a:xfrm>
            <a:off x="6940550" y="5899150"/>
            <a:ext cx="2098675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能准确流畅表述个人观点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505" name="文本框 14"/>
          <p:cNvSpPr txBox="1"/>
          <p:nvPr/>
        </p:nvSpPr>
        <p:spPr>
          <a:xfrm>
            <a:off x="6902450" y="4946650"/>
            <a:ext cx="2097088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能为观点正确选择论据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9" name="直接连接符 18"/>
          <p:cNvCxnSpPr>
            <a:stCxn id="4" idx="3"/>
            <a:endCxn id="19499" idx="1"/>
          </p:cNvCxnSpPr>
          <p:nvPr/>
        </p:nvCxnSpPr>
        <p:spPr>
          <a:xfrm flipV="1">
            <a:off x="6011863" y="4476750"/>
            <a:ext cx="890588" cy="968375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4" idx="3"/>
            <a:endCxn id="19504" idx="1"/>
          </p:cNvCxnSpPr>
          <p:nvPr/>
        </p:nvCxnSpPr>
        <p:spPr>
          <a:xfrm>
            <a:off x="6083300" y="5445125"/>
            <a:ext cx="857250" cy="865188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08" name="文本框 20"/>
          <p:cNvSpPr txBox="1"/>
          <p:nvPr/>
        </p:nvSpPr>
        <p:spPr>
          <a:xfrm>
            <a:off x="6924675" y="1362075"/>
            <a:ext cx="2097088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能审题，正确理解题目含义</a:t>
            </a:r>
            <a:endParaRPr lang="zh-CN" altLang="en-US" sz="240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22" name="直接连接符 21"/>
          <p:cNvCxnSpPr>
            <a:stCxn id="4" idx="3"/>
            <a:endCxn id="19508" idx="1"/>
          </p:cNvCxnSpPr>
          <p:nvPr/>
        </p:nvCxnSpPr>
        <p:spPr>
          <a:xfrm>
            <a:off x="6011863" y="1773238"/>
            <a:ext cx="912813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4" idx="3"/>
            <a:endCxn id="19508" idx="1"/>
          </p:cNvCxnSpPr>
          <p:nvPr/>
        </p:nvCxnSpPr>
        <p:spPr>
          <a:xfrm flipV="1">
            <a:off x="6011863" y="1773238"/>
            <a:ext cx="912813" cy="1944688"/>
          </a:xfrm>
          <a:prstGeom prst="line">
            <a:avLst/>
          </a:prstGeom>
          <a:ln w="254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4" idx="3"/>
            <a:endCxn id="19508" idx="1"/>
          </p:cNvCxnSpPr>
          <p:nvPr/>
        </p:nvCxnSpPr>
        <p:spPr>
          <a:xfrm flipV="1">
            <a:off x="6011863" y="1773238"/>
            <a:ext cx="912813" cy="3671888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19075" y="660400"/>
            <a:ext cx="4360863" cy="6056313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base"/>
            <a:r>
              <a:rPr lang="zh-CN" altLang="en-US" sz="2800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考察点由高到低分层级，</a:t>
            </a:r>
            <a:endParaRPr lang="zh-CN" altLang="en-US" sz="2800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l" fontAlgn="base"/>
            <a:r>
              <a:rPr lang="zh-CN" altLang="en-US" sz="2800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本校学生究竟是在哪个</a:t>
            </a:r>
            <a:endParaRPr lang="zh-CN" altLang="en-US" sz="2800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l" fontAlgn="base"/>
            <a:r>
              <a:rPr lang="zh-CN" altLang="en-US" sz="2800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层级出了问题？</a:t>
            </a:r>
            <a:endParaRPr lang="zh-CN" altLang="en-US" sz="2800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25" name="表格 24"/>
          <p:cNvGraphicFramePr/>
          <p:nvPr/>
        </p:nvGraphicFramePr>
        <p:xfrm>
          <a:off x="4236085" y="656590"/>
          <a:ext cx="2667000" cy="6044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</a:tblGrid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对应考试要求层级</a:t>
                      </a:r>
                      <a:endParaRPr lang="zh-CN" altLang="en-US" sz="240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1">
                    <a:solidFill>
                      <a:srgbClr val="FE796F"/>
                    </a:solidFill>
                  </a:tcPr>
                </a:tc>
              </a:tr>
              <a:tr h="90170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</a:rPr>
                        <a:t>           </a:t>
                      </a:r>
                      <a:r>
                        <a:rPr lang="zh-CN" altLang="en-US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</a:rPr>
                        <a:t>理解B</a:t>
                      </a: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</a:tr>
              <a:tr h="90043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</a:rPr>
                        <a:t>       </a:t>
                      </a:r>
                      <a:r>
                        <a:rPr lang="zh-CN" altLang="en-US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</a:rPr>
                        <a:t>分析综合C</a:t>
                      </a: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 anchor="ctr" anchorCtr="1">
                    <a:solidFill>
                      <a:srgbClr val="F8BC48"/>
                    </a:solidFill>
                  </a:tcPr>
                </a:tc>
              </a:tr>
              <a:tr h="90043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  <a:sym typeface="+mn-ea"/>
                        </a:rPr>
                        <a:t>       </a:t>
                      </a:r>
                      <a:r>
                        <a:rPr lang="zh-CN" altLang="en-US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  <a:sym typeface="+mn-ea"/>
                        </a:rPr>
                        <a:t>分析综合C</a:t>
                      </a: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 anchor="ctr" anchorCtr="1">
                    <a:solidFill>
                      <a:srgbClr val="FD8E68"/>
                    </a:solidFill>
                  </a:tcPr>
                </a:tc>
              </a:tr>
              <a:tr h="901065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  <a:sym typeface="+mn-ea"/>
                        </a:rPr>
                        <a:t>       </a:t>
                      </a:r>
                      <a:r>
                        <a:rPr lang="zh-CN" altLang="en-US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  <a:sym typeface="+mn-ea"/>
                        </a:rPr>
                        <a:t>分析综合C</a:t>
                      </a: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 anchor="ctr" anchorCtr="1">
                    <a:solidFill>
                      <a:srgbClr val="FC98F6"/>
                    </a:solidFill>
                  </a:tcPr>
                </a:tc>
              </a:tr>
              <a:tr h="899795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  <a:sym typeface="+mn-ea"/>
                        </a:rPr>
                        <a:t>       </a:t>
                      </a:r>
                      <a:r>
                        <a:rPr lang="zh-CN" altLang="en-US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  <a:sym typeface="+mn-ea"/>
                        </a:rPr>
                        <a:t>分析综合C</a:t>
                      </a: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 anchor="ctr" anchorCtr="1">
                    <a:solidFill>
                      <a:srgbClr val="C5B1FD"/>
                    </a:solidFill>
                  </a:tcPr>
                </a:tc>
              </a:tr>
              <a:tr h="901065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</a:rPr>
                        <a:t>       </a:t>
                      </a:r>
                      <a:r>
                        <a:rPr lang="zh-CN" altLang="en-US" sz="2400">
                          <a:solidFill>
                            <a:srgbClr val="0000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ea"/>
                        </a:rPr>
                        <a:t>表达应用D</a:t>
                      </a:r>
                      <a:endParaRPr lang="zh-CN" altLang="en-US" sz="2400">
                        <a:solidFill>
                          <a:srgbClr val="0000FF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ea"/>
                      </a:endParaRPr>
                    </a:p>
                  </a:txBody>
                  <a:tcPr anchor="ctr" anchorCtr="1">
                    <a:solidFill>
                      <a:srgbClr val="79F07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内容占位符 2"/>
          <p:cNvSpPr>
            <a:spLocks noGrp="1"/>
          </p:cNvSpPr>
          <p:nvPr>
            <p:ph idx="1"/>
          </p:nvPr>
        </p:nvSpPr>
        <p:spPr>
          <a:xfrm>
            <a:off x="457200" y="165100"/>
            <a:ext cx="8229600" cy="2540000"/>
          </a:xfrm>
        </p:spPr>
        <p:txBody>
          <a:bodyPr anchor="t"/>
          <a:p>
            <a:r>
              <a:rPr lang="en-US" altLang="zh-CN" sz="1800"/>
              <a:t>2014</a:t>
            </a:r>
            <a:r>
              <a:rPr lang="zh-CN" altLang="en-US" sz="1800"/>
              <a:t>年</a:t>
            </a:r>
            <a:r>
              <a:rPr lang="en-US" altLang="zh-CN" sz="1800"/>
              <a:t>A</a:t>
            </a:r>
            <a:r>
              <a:rPr lang="zh-CN" altLang="en-US" sz="1800"/>
              <a:t>卷议论文《成长与成功》阅读（最后一道）：</a:t>
            </a:r>
            <a:endParaRPr lang="zh-CN" altLang="en-US" sz="1800"/>
          </a:p>
          <a:p>
            <a:r>
              <a:rPr lang="zh-CN" altLang="en-US" sz="2400">
                <a:solidFill>
                  <a:srgbClr val="0000FF"/>
                </a:solidFill>
              </a:rPr>
              <a:t>请根据本文对</a:t>
            </a:r>
            <a:r>
              <a:rPr lang="en-US" altLang="zh-CN" sz="2400">
                <a:solidFill>
                  <a:srgbClr val="0000FF"/>
                </a:solidFill>
              </a:rPr>
              <a:t>“</a:t>
            </a:r>
            <a:r>
              <a:rPr lang="zh-CN" altLang="en-US" sz="2400">
                <a:solidFill>
                  <a:srgbClr val="0000FF"/>
                </a:solidFill>
              </a:rPr>
              <a:t>成长与成功</a:t>
            </a:r>
            <a:r>
              <a:rPr lang="en-US" altLang="zh-CN" sz="2400">
                <a:solidFill>
                  <a:srgbClr val="0000FF"/>
                </a:solidFill>
              </a:rPr>
              <a:t>”</a:t>
            </a:r>
            <a:r>
              <a:rPr lang="zh-CN" altLang="en-US" sz="2400">
                <a:solidFill>
                  <a:srgbClr val="0000FF"/>
                </a:solidFill>
              </a:rPr>
              <a:t>的看法，简要分析下列任意一个人物的事例。（</a:t>
            </a:r>
            <a:r>
              <a:rPr lang="en-US" altLang="zh-CN" sz="2400">
                <a:solidFill>
                  <a:srgbClr val="0000FF"/>
                </a:solidFill>
              </a:rPr>
              <a:t>3</a:t>
            </a:r>
            <a:r>
              <a:rPr lang="zh-CN" altLang="en-US" sz="2400">
                <a:solidFill>
                  <a:srgbClr val="0000FF"/>
                </a:solidFill>
              </a:rPr>
              <a:t>分）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A.</a:t>
            </a:r>
            <a:r>
              <a:rPr lang="zh-CN" altLang="en-US" sz="2400">
                <a:solidFill>
                  <a:srgbClr val="0000FF"/>
                </a:solidFill>
              </a:rPr>
              <a:t>《邓稼先》中的邓稼先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B.</a:t>
            </a:r>
            <a:r>
              <a:rPr lang="zh-CN" altLang="en-US" sz="2400">
                <a:solidFill>
                  <a:srgbClr val="0000FF"/>
                </a:solidFill>
              </a:rPr>
              <a:t>《伟大的悲剧》中的斯科特</a:t>
            </a:r>
            <a:endParaRPr lang="zh-CN" altLang="en-US" sz="2400">
              <a:solidFill>
                <a:srgbClr val="0000FF"/>
              </a:solidFill>
            </a:endParaRPr>
          </a:p>
          <a:p>
            <a:r>
              <a:rPr lang="en-US" altLang="zh-CN" sz="2400">
                <a:solidFill>
                  <a:srgbClr val="0000FF"/>
                </a:solidFill>
              </a:rPr>
              <a:t>C.</a:t>
            </a:r>
            <a:r>
              <a:rPr lang="zh-CN" altLang="en-US" sz="2400">
                <a:solidFill>
                  <a:srgbClr val="0000FF"/>
                </a:solidFill>
              </a:rPr>
              <a:t>《范进中举》中的范进</a:t>
            </a:r>
            <a:endParaRPr lang="zh-CN" altLang="en-US" sz="2400">
              <a:solidFill>
                <a:srgbClr val="0000FF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8775" y="2571750"/>
            <a:ext cx="8461375" cy="43180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这道题究竟在考察学生的什么能力？</a:t>
            </a:r>
            <a:endParaRPr lang="zh-CN" altLang="en-US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3538" y="2990850"/>
            <a:ext cx="8456612" cy="365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应该是考察了学生是否能准确分析作者在文中的观点态度。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42900" y="3344863"/>
            <a:ext cx="8459788" cy="43180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是不是只考察了这个能力？</a:t>
            </a:r>
            <a:endParaRPr lang="zh-CN" altLang="en-US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6075" y="3763963"/>
            <a:ext cx="8458200" cy="1736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教师亲自答题后会发现：不仅考察了这个能力。首先学生要把题读的懂；然后要在把握文章思路（把文章读懂）的基础上，准确分析作者在文中的观点态度；接着还要基于对这三篇课文内容熟悉的基础上，根据本文作者观点的要求，正确筛选整合课文中的信息，最后进行语言表述。因此，这道题考察了学生的：审题能力、把握文章思路的能力、准确分析作者观点的能力、课本内容积累和判断鉴别的能力，以及语言表述能力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25438" y="5480050"/>
            <a:ext cx="8461375" cy="43338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那是不是这道题出了错学生，便以上能力都不足？</a:t>
            </a:r>
            <a:endParaRPr lang="zh-CN" altLang="en-US" strike="noStrike" noProof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8613" y="5913438"/>
            <a:ext cx="8458200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不。有些是没读懂题，有些是没读懂选文，有些是读懂了选文却忘了三篇课文的内容，有些是记得三篇课文的内容却选取了其中不恰当的事例，有些是选对了事例，却没有良好地将其表述出来。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标题 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algn="l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因此，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从中考考题解读入手，是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基于中考现象，探究深层的学生语文能力的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可取之道。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但需注意：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482" name="内容占位符 2"/>
          <p:cNvSpPr>
            <a:spLocks noGrp="1"/>
          </p:cNvSpPr>
          <p:nvPr>
            <p:ph idx="1"/>
          </p:nvPr>
        </p:nvSpPr>
        <p:spPr/>
        <p:txBody>
          <a:bodyPr anchor="t"/>
          <a:p>
            <a:r>
              <a:rPr lang="zh-CN" altLang="en-US" sz="2800">
                <a:solidFill>
                  <a:srgbClr val="0000FF"/>
                </a:solidFill>
                <a:sym typeface="宋体" panose="02010600030101010101" pitchFamily="2" charset="-122"/>
              </a:rPr>
              <a:t>新课标、考试说明、中考考题应三位一体结合解读。</a:t>
            </a:r>
            <a:endParaRPr lang="zh-CN" altLang="en-US" sz="1400"/>
          </a:p>
          <a:p>
            <a:r>
              <a:rPr lang="zh-CN" altLang="en-US" sz="2400"/>
              <a:t>我们的目的：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）解读中考题</a:t>
            </a:r>
            <a:r>
              <a:rPr lang="en-US" altLang="zh-CN" sz="2400"/>
              <a:t>——</a:t>
            </a:r>
            <a:r>
              <a:rPr lang="zh-CN" altLang="en-US" sz="2400"/>
              <a:t>我们的中考究竟在考察什么能力？</a:t>
            </a:r>
            <a:br>
              <a:rPr lang="zh-CN" altLang="en-US" sz="2400"/>
            </a:br>
            <a:r>
              <a:rPr lang="zh-CN" altLang="en-US" sz="2400"/>
              <a:t>         需要</a:t>
            </a:r>
            <a:r>
              <a:rPr lang="zh-CN" altLang="en-US" sz="2800" b="1">
                <a:solidFill>
                  <a:srgbClr val="C00000"/>
                </a:solidFill>
              </a:rPr>
              <a:t>深入挖掘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2</a:t>
            </a:r>
            <a:r>
              <a:rPr lang="zh-CN" altLang="en-US" sz="2400"/>
              <a:t>）考察单一</a:t>
            </a:r>
            <a:r>
              <a:rPr lang="zh-CN" altLang="en-US" sz="2400">
                <a:sym typeface="宋体" panose="02010600030101010101" pitchFamily="2" charset="-122"/>
              </a:rPr>
              <a:t>能力的题</a:t>
            </a:r>
            <a:r>
              <a:rPr lang="en-US" altLang="zh-CN" sz="2400">
                <a:sym typeface="宋体" panose="02010600030101010101" pitchFamily="2" charset="-122"/>
              </a:rPr>
              <a:t>——</a:t>
            </a:r>
            <a:r>
              <a:rPr lang="zh-CN" altLang="en-US" sz="2400">
                <a:sym typeface="宋体" panose="02010600030101010101" pitchFamily="2" charset="-122"/>
              </a:rPr>
              <a:t>少，</a:t>
            </a:r>
            <a:br>
              <a:rPr lang="zh-CN" altLang="en-US" sz="2400">
                <a:sym typeface="宋体" panose="02010600030101010101" pitchFamily="2" charset="-122"/>
              </a:rPr>
            </a:br>
            <a:r>
              <a:rPr lang="zh-CN" altLang="en-US" sz="2400">
                <a:sym typeface="宋体" panose="02010600030101010101" pitchFamily="2" charset="-122"/>
              </a:rPr>
              <a:t>         考察多项能力的题</a:t>
            </a:r>
            <a:r>
              <a:rPr lang="en-US" altLang="zh-CN" sz="2400">
                <a:sym typeface="宋体" panose="02010600030101010101" pitchFamily="2" charset="-122"/>
              </a:rPr>
              <a:t>——</a:t>
            </a:r>
            <a:r>
              <a:rPr lang="zh-CN" altLang="en-US" sz="2400">
                <a:sym typeface="宋体" panose="02010600030101010101" pitchFamily="2" charset="-122"/>
              </a:rPr>
              <a:t>多。  </a:t>
            </a:r>
            <a:br>
              <a:rPr lang="zh-CN" altLang="en-US" sz="2400">
                <a:sym typeface="宋体" panose="02010600030101010101" pitchFamily="2" charset="-122"/>
              </a:rPr>
            </a:br>
            <a:r>
              <a:rPr lang="zh-CN" altLang="en-US" sz="2400">
                <a:sym typeface="宋体" panose="02010600030101010101" pitchFamily="2" charset="-122"/>
              </a:rPr>
              <a:t>         需要</a:t>
            </a:r>
            <a:r>
              <a:rPr lang="zh-CN" altLang="en-US" sz="2800" b="1">
                <a:solidFill>
                  <a:srgbClr val="C00000"/>
                </a:solidFill>
                <a:sym typeface="宋体" panose="02010600030101010101" pitchFamily="2" charset="-122"/>
              </a:rPr>
              <a:t>全面探究</a:t>
            </a:r>
            <a:r>
              <a:rPr lang="zh-CN" altLang="en-US" sz="2400">
                <a:sym typeface="宋体" panose="02010600030101010101" pitchFamily="2" charset="-122"/>
              </a:rPr>
              <a:t>。</a:t>
            </a:r>
            <a:endParaRPr lang="zh-CN" altLang="en-US" sz="2400"/>
          </a:p>
          <a:p>
            <a:endParaRPr lang="zh-CN" altLang="en-US" sz="2400"/>
          </a:p>
        </p:txBody>
      </p:sp>
      <p:cxnSp>
        <p:nvCxnSpPr>
          <p:cNvPr id="2" name="直接连接符 1"/>
          <p:cNvCxnSpPr/>
          <p:nvPr/>
        </p:nvCxnSpPr>
        <p:spPr>
          <a:xfrm>
            <a:off x="5580063" y="836613"/>
            <a:ext cx="2881313" cy="0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533400" y="1270000"/>
            <a:ext cx="3606800" cy="20638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9" name="文本框 3"/>
          <p:cNvSpPr txBox="1"/>
          <p:nvPr/>
        </p:nvSpPr>
        <p:spPr>
          <a:xfrm>
            <a:off x="476250" y="5554663"/>
            <a:ext cx="8201025" cy="518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）探究本校学生易错根源，继续做减法，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精准定位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6" name="文本框 3"/>
          <p:cNvSpPr txBox="1"/>
          <p:nvPr/>
        </p:nvSpPr>
        <p:spPr>
          <a:xfrm>
            <a:off x="460375" y="5035550"/>
            <a:ext cx="8201025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）对考察点要做好减法，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整合考点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2750820" y="932180"/>
            <a:ext cx="1872615" cy="792480"/>
          </a:xfrm>
          <a:prstGeom prst="roundRect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实际学情</a:t>
            </a:r>
            <a:endParaRPr lang="zh-CN" altLang="en-US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89255" y="5596255"/>
            <a:ext cx="1953260" cy="657860"/>
          </a:xfrm>
          <a:prstGeom prst="roundRect">
            <a:avLst/>
          </a:prstGeom>
          <a:solidFill>
            <a:srgbClr val="99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中考题</a:t>
            </a:r>
            <a:endParaRPr lang="zh-CN" altLang="en-US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750820" y="4476115"/>
            <a:ext cx="1872615" cy="792480"/>
          </a:xfrm>
          <a:prstGeom prst="roundRect">
            <a:avLst/>
          </a:prstGeom>
          <a:solidFill>
            <a:srgbClr val="5AB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深入挖掘</a:t>
            </a:r>
            <a:endParaRPr lang="zh-CN" altLang="en-US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750820" y="3620135"/>
            <a:ext cx="1872615" cy="79248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全面探究</a:t>
            </a:r>
            <a:endParaRPr lang="zh-CN" altLang="en-US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750820" y="2759075"/>
            <a:ext cx="1872615" cy="792480"/>
          </a:xfrm>
          <a:prstGeom prst="round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整合考点</a:t>
            </a:r>
            <a:endParaRPr lang="zh-CN" altLang="en-US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67995" y="3449955"/>
            <a:ext cx="1874520" cy="600075"/>
          </a:xfrm>
          <a:prstGeom prst="roundRect">
            <a:avLst/>
          </a:prstGeom>
          <a:solidFill>
            <a:srgbClr val="EC62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新课标</a:t>
            </a:r>
            <a:endParaRPr lang="zh-CN" altLang="en-US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33705" y="4050030"/>
            <a:ext cx="1908810" cy="655955"/>
          </a:xfrm>
          <a:prstGeom prst="roundRect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中考说明</a:t>
            </a:r>
            <a:endParaRPr lang="zh-CN" altLang="en-US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燕尾形箭头 11"/>
          <p:cNvSpPr/>
          <p:nvPr/>
        </p:nvSpPr>
        <p:spPr>
          <a:xfrm rot="16200000">
            <a:off x="3284855" y="3542030"/>
            <a:ext cx="2724150" cy="791845"/>
          </a:xfrm>
          <a:prstGeom prst="notchedRightArrow">
            <a:avLst/>
          </a:prstGeom>
          <a:solidFill>
            <a:srgbClr val="C00000">
              <a:alpha val="56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937125" y="1940560"/>
            <a:ext cx="1872615" cy="568325"/>
          </a:xfrm>
          <a:prstGeom prst="round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精准定位</a:t>
            </a:r>
            <a:endParaRPr lang="zh-CN" altLang="en-US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931535" y="1323340"/>
            <a:ext cx="2103120" cy="616585"/>
          </a:xfrm>
          <a:prstGeom prst="round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条目化复习</a:t>
            </a:r>
            <a:endParaRPr lang="zh-CN" altLang="en-US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右大括号 19"/>
          <p:cNvSpPr/>
          <p:nvPr/>
        </p:nvSpPr>
        <p:spPr>
          <a:xfrm>
            <a:off x="4646930" y="1198245"/>
            <a:ext cx="216535" cy="2088515"/>
          </a:xfrm>
          <a:prstGeom prst="rightBrace">
            <a:avLst>
              <a:gd name="adj1" fmla="val 114662"/>
              <a:gd name="adj2" fmla="val 50000"/>
            </a:avLst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右大括号 1"/>
          <p:cNvSpPr/>
          <p:nvPr/>
        </p:nvSpPr>
        <p:spPr>
          <a:xfrm>
            <a:off x="2406015" y="3836670"/>
            <a:ext cx="216535" cy="2088515"/>
          </a:xfrm>
          <a:prstGeom prst="rightBrace">
            <a:avLst>
              <a:gd name="adj1" fmla="val 114662"/>
              <a:gd name="adj2" fmla="val 50000"/>
            </a:avLst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7063105" y="777240"/>
            <a:ext cx="1839595" cy="572135"/>
          </a:xfrm>
          <a:prstGeom prst="round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形成序列</a:t>
            </a:r>
            <a:endParaRPr lang="zh-CN" altLang="en-US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2" grpId="0" bldLvl="0" animBg="1"/>
      <p:bldP spid="14" grpId="0" bldLvl="0" animBg="1"/>
      <p:bldP spid="16" grpId="0" bldLvl="0" animBg="1"/>
      <p:bldP spid="19" grpId="0" bldLvl="0" animBg="1"/>
      <p:bldP spid="20" grpId="0" bldLvl="0" animBg="1"/>
      <p:bldP spid="2" grpId="0" bldLvl="0" animBg="1"/>
      <p:bldP spid="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9" name="直接连接符 58"/>
          <p:cNvCxnSpPr/>
          <p:nvPr/>
        </p:nvCxnSpPr>
        <p:spPr>
          <a:xfrm flipH="1" flipV="1">
            <a:off x="4427855" y="3789045"/>
            <a:ext cx="648335" cy="1944370"/>
          </a:xfrm>
          <a:prstGeom prst="line">
            <a:avLst/>
          </a:prstGeom>
          <a:ln w="317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 flipV="1">
            <a:off x="4427855" y="3789045"/>
            <a:ext cx="144145" cy="2376805"/>
          </a:xfrm>
          <a:prstGeom prst="line">
            <a:avLst/>
          </a:prstGeom>
          <a:ln w="317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 flipV="1">
            <a:off x="4427855" y="3933190"/>
            <a:ext cx="1511935" cy="2232660"/>
          </a:xfrm>
          <a:prstGeom prst="line">
            <a:avLst/>
          </a:prstGeom>
          <a:ln w="317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53" idx="1"/>
          </p:cNvCxnSpPr>
          <p:nvPr/>
        </p:nvCxnSpPr>
        <p:spPr>
          <a:xfrm flipH="1" flipV="1">
            <a:off x="4427855" y="3789045"/>
            <a:ext cx="2369820" cy="2551430"/>
          </a:xfrm>
          <a:prstGeom prst="line">
            <a:avLst/>
          </a:prstGeom>
          <a:ln w="317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51" idx="1"/>
          </p:cNvCxnSpPr>
          <p:nvPr/>
        </p:nvCxnSpPr>
        <p:spPr>
          <a:xfrm flipH="1" flipV="1">
            <a:off x="4499610" y="3789045"/>
            <a:ext cx="2298065" cy="1939290"/>
          </a:xfrm>
          <a:prstGeom prst="line">
            <a:avLst/>
          </a:prstGeom>
          <a:ln w="317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50" idx="1"/>
          </p:cNvCxnSpPr>
          <p:nvPr/>
        </p:nvCxnSpPr>
        <p:spPr>
          <a:xfrm flipH="1" flipV="1">
            <a:off x="4427855" y="3717290"/>
            <a:ext cx="2601595" cy="1453515"/>
          </a:xfrm>
          <a:prstGeom prst="line">
            <a:avLst/>
          </a:prstGeom>
          <a:ln w="317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stCxn id="48" idx="1"/>
          </p:cNvCxnSpPr>
          <p:nvPr/>
        </p:nvCxnSpPr>
        <p:spPr>
          <a:xfrm flipH="1" flipV="1">
            <a:off x="4427855" y="3789045"/>
            <a:ext cx="3060065" cy="723900"/>
          </a:xfrm>
          <a:prstGeom prst="line">
            <a:avLst/>
          </a:prstGeom>
          <a:ln w="317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46" idx="1"/>
          </p:cNvCxnSpPr>
          <p:nvPr/>
        </p:nvCxnSpPr>
        <p:spPr>
          <a:xfrm flipH="1">
            <a:off x="4499610" y="3740150"/>
            <a:ext cx="3076575" cy="48895"/>
          </a:xfrm>
          <a:prstGeom prst="line">
            <a:avLst/>
          </a:prstGeom>
          <a:ln w="317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4499610" y="2925445"/>
            <a:ext cx="3240405" cy="863600"/>
          </a:xfrm>
          <a:prstGeom prst="line">
            <a:avLst/>
          </a:prstGeom>
          <a:ln w="317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4499610" y="2349500"/>
            <a:ext cx="3168650" cy="1439545"/>
          </a:xfrm>
          <a:prstGeom prst="line">
            <a:avLst/>
          </a:prstGeom>
          <a:ln w="31750">
            <a:solidFill>
              <a:srgbClr val="FF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4500245" y="1537970"/>
            <a:ext cx="3201670" cy="2251075"/>
          </a:xfrm>
          <a:prstGeom prst="line">
            <a:avLst/>
          </a:prstGeom>
          <a:ln w="31750">
            <a:solidFill>
              <a:srgbClr val="EC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4427855" y="692785"/>
            <a:ext cx="2952750" cy="3096260"/>
          </a:xfrm>
          <a:prstGeom prst="line">
            <a:avLst/>
          </a:prstGeom>
          <a:ln w="31750">
            <a:solidFill>
              <a:srgbClr val="EC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36" idx="2"/>
          </p:cNvCxnSpPr>
          <p:nvPr/>
        </p:nvCxnSpPr>
        <p:spPr>
          <a:xfrm flipH="1">
            <a:off x="4500245" y="720090"/>
            <a:ext cx="1937385" cy="2997200"/>
          </a:xfrm>
          <a:prstGeom prst="line">
            <a:avLst/>
          </a:prstGeom>
          <a:ln w="31750">
            <a:solidFill>
              <a:srgbClr val="EC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34" idx="2"/>
          </p:cNvCxnSpPr>
          <p:nvPr/>
        </p:nvCxnSpPr>
        <p:spPr>
          <a:xfrm flipH="1">
            <a:off x="4427855" y="664845"/>
            <a:ext cx="1093470" cy="3052445"/>
          </a:xfrm>
          <a:prstGeom prst="line">
            <a:avLst/>
          </a:prstGeom>
          <a:ln w="31750">
            <a:solidFill>
              <a:srgbClr val="EC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32" idx="2"/>
          </p:cNvCxnSpPr>
          <p:nvPr/>
        </p:nvCxnSpPr>
        <p:spPr>
          <a:xfrm>
            <a:off x="3670935" y="968375"/>
            <a:ext cx="756920" cy="2677160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2700020" y="405130"/>
            <a:ext cx="1727835" cy="3312160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791335" y="709295"/>
            <a:ext cx="2575560" cy="3007360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475740" y="1340485"/>
            <a:ext cx="2880360" cy="2376170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388745" y="1920875"/>
            <a:ext cx="2967355" cy="1868170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22" idx="0"/>
          </p:cNvCxnSpPr>
          <p:nvPr/>
        </p:nvCxnSpPr>
        <p:spPr>
          <a:xfrm flipV="1">
            <a:off x="3444240" y="3861435"/>
            <a:ext cx="911860" cy="217297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5" idx="3"/>
          </p:cNvCxnSpPr>
          <p:nvPr/>
        </p:nvCxnSpPr>
        <p:spPr>
          <a:xfrm flipV="1">
            <a:off x="2544445" y="3716655"/>
            <a:ext cx="1811655" cy="201168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>
            <a:stCxn id="4" idx="3"/>
          </p:cNvCxnSpPr>
          <p:nvPr/>
        </p:nvCxnSpPr>
        <p:spPr>
          <a:xfrm>
            <a:off x="1645920" y="2726055"/>
            <a:ext cx="2710180" cy="106299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9" idx="3"/>
          </p:cNvCxnSpPr>
          <p:nvPr/>
        </p:nvCxnSpPr>
        <p:spPr>
          <a:xfrm>
            <a:off x="1645920" y="3488690"/>
            <a:ext cx="2638425" cy="300355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97473" y="3115310"/>
            <a:ext cx="1547813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如何理清文章思路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cxnSp>
        <p:nvCxnSpPr>
          <p:cNvPr id="10" name="直接连接符 9"/>
          <p:cNvCxnSpPr>
            <a:stCxn id="13" idx="3"/>
          </p:cNvCxnSpPr>
          <p:nvPr/>
        </p:nvCxnSpPr>
        <p:spPr>
          <a:xfrm flipV="1">
            <a:off x="2202180" y="3860800"/>
            <a:ext cx="1938655" cy="109474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1" idx="3"/>
          </p:cNvCxnSpPr>
          <p:nvPr/>
        </p:nvCxnSpPr>
        <p:spPr>
          <a:xfrm flipV="1">
            <a:off x="1791335" y="3861435"/>
            <a:ext cx="2564765" cy="37338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85725" y="4581843"/>
            <a:ext cx="2116138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如何为观点正确选择论据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97473" y="2352675"/>
            <a:ext cx="1547813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如何理解词句内涵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27990" y="5354638"/>
            <a:ext cx="2116138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如何分析论证</a:t>
            </a:r>
            <a:r>
              <a:rPr lang="en-US" altLang="zh-CN" sz="2400" b="1" strike="noStrike" noProof="1">
                <a:solidFill>
                  <a:srgbClr val="C00000"/>
                </a:solidFill>
              </a:rPr>
              <a:t>/</a:t>
            </a:r>
            <a:r>
              <a:rPr lang="zh-CN" altLang="en-US" sz="2400" b="1" strike="noStrike" noProof="1">
                <a:solidFill>
                  <a:srgbClr val="C00000"/>
                </a:solidFill>
              </a:rPr>
              <a:t>说明方法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906780" y="6033770"/>
            <a:ext cx="1721485" cy="745490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如何鉴赏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文学形象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2675890" y="6034405"/>
            <a:ext cx="1536065" cy="74485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如何筛选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整合信息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44793" y="3860800"/>
            <a:ext cx="1546225" cy="747713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FE796F"/>
              </a:gs>
            </a:gsLst>
            <a:lin ang="5400000" scaled="0"/>
          </a:gradFill>
          <a:ln w="635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如何把握文章中心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2628265" y="3789045"/>
            <a:ext cx="1727835" cy="259207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3781108" y="3199448"/>
            <a:ext cx="1287463" cy="1166813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latin typeface="黑体" panose="02010609060101010101" charset="-122"/>
                <a:ea typeface="黑体" panose="02010609060101010101" charset="-122"/>
              </a:rPr>
              <a:t>能力</a:t>
            </a:r>
            <a:endParaRPr lang="zh-CN" altLang="en-US" sz="2800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68300" y="1848485"/>
            <a:ext cx="1548130" cy="51625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00B0F0"/>
              </a:gs>
            </a:gsLst>
            <a:lin ang="5400000" scaled="0"/>
          </a:gradFill>
          <a:ln w="381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词句翻译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612140" y="1163320"/>
            <a:ext cx="1543685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如何筛选整合信息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026160" y="429260"/>
            <a:ext cx="1543685" cy="74612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00B0F0"/>
              </a:gs>
            </a:gsLst>
            <a:lin ang="5400000" scaled="0"/>
          </a:gradFill>
          <a:ln w="444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归纳要点思想中心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2345055" y="38100"/>
            <a:ext cx="2724785" cy="51625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鉴赏诗歌形象语言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628265" y="452120"/>
            <a:ext cx="2084705" cy="516255"/>
          </a:xfrm>
          <a:prstGeom prst="roundRect">
            <a:avLst/>
          </a:prstGeom>
          <a:gradFill>
            <a:gsLst>
              <a:gs pos="0">
                <a:srgbClr val="FFFF00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rgbClr val="C00000"/>
                </a:solidFill>
              </a:rPr>
              <a:t>评价内容观点</a:t>
            </a:r>
            <a:endParaRPr lang="zh-CN" altLang="en-US" sz="2400" b="1" strike="noStrike" noProof="1">
              <a:solidFill>
                <a:srgbClr val="C00000"/>
              </a:solidFill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5069840" y="148590"/>
            <a:ext cx="902335" cy="516255"/>
          </a:xfrm>
          <a:prstGeom prst="roundRect">
            <a:avLst/>
          </a:prstGeom>
          <a:gradFill>
            <a:gsLst>
              <a:gs pos="0">
                <a:srgbClr val="F1AEBE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字音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986145" y="203835"/>
            <a:ext cx="902335" cy="516255"/>
          </a:xfrm>
          <a:prstGeom prst="roundRect">
            <a:avLst/>
          </a:prstGeom>
          <a:gradFill>
            <a:gsLst>
              <a:gs pos="0">
                <a:srgbClr val="F1AEBE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字形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758940" y="491490"/>
            <a:ext cx="1560830" cy="690245"/>
          </a:xfrm>
          <a:prstGeom prst="roundRect">
            <a:avLst/>
          </a:prstGeom>
          <a:gradFill>
            <a:gsLst>
              <a:gs pos="0">
                <a:srgbClr val="F1AEBE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常见词语的使用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7029450" y="1192530"/>
            <a:ext cx="1878330" cy="690245"/>
          </a:xfrm>
          <a:prstGeom prst="roundRect">
            <a:avLst/>
          </a:prstGeom>
          <a:gradFill>
            <a:gsLst>
              <a:gs pos="0">
                <a:srgbClr val="F1AEBE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病句序列化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7537450" y="1965325"/>
            <a:ext cx="1497330" cy="592455"/>
          </a:xfrm>
          <a:prstGeom prst="roundRect">
            <a:avLst/>
          </a:prstGeom>
          <a:gradFill>
            <a:gsLst>
              <a:gs pos="0">
                <a:srgbClr val="F1AEBE"/>
              </a:gs>
              <a:gs pos="100000">
                <a:srgbClr val="92D05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名篇默写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7592695" y="2594610"/>
            <a:ext cx="1497330" cy="745490"/>
          </a:xfrm>
          <a:prstGeom prst="roundRect">
            <a:avLst/>
          </a:prstGeom>
          <a:gradFill>
            <a:gsLst>
              <a:gs pos="0">
                <a:srgbClr val="FFFF66"/>
              </a:gs>
              <a:gs pos="100000">
                <a:srgbClr val="92D05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名著主要故事情节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7576185" y="3367405"/>
            <a:ext cx="1497330" cy="745490"/>
          </a:xfrm>
          <a:prstGeom prst="roundRect">
            <a:avLst/>
          </a:prstGeom>
          <a:gradFill>
            <a:gsLst>
              <a:gs pos="0">
                <a:srgbClr val="FFFF66"/>
              </a:gs>
              <a:gs pos="100000">
                <a:srgbClr val="92D05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名著主要人物形象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7487920" y="4140200"/>
            <a:ext cx="1497330" cy="745490"/>
          </a:xfrm>
          <a:prstGeom prst="roundRect">
            <a:avLst/>
          </a:prstGeom>
          <a:gradFill>
            <a:gsLst>
              <a:gs pos="0">
                <a:srgbClr val="FFFF66"/>
              </a:gs>
              <a:gs pos="100000">
                <a:srgbClr val="92D05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分析鉴赏谈感悟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7029450" y="4912995"/>
            <a:ext cx="1800860" cy="514985"/>
          </a:xfrm>
          <a:prstGeom prst="round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写作有中心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6797675" y="5470525"/>
            <a:ext cx="1800860" cy="514985"/>
          </a:xfrm>
          <a:prstGeom prst="round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作文的结构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6797675" y="6028055"/>
            <a:ext cx="1323340" cy="624205"/>
          </a:xfrm>
          <a:prstGeom prst="round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作文的语言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5488940" y="6101715"/>
            <a:ext cx="1497965" cy="711835"/>
          </a:xfrm>
          <a:prstGeom prst="round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见解如何</a:t>
            </a:r>
            <a:endParaRPr lang="zh-CN" altLang="en-US" sz="2400" b="1" strike="noStrike" noProof="1">
              <a:solidFill>
                <a:schemeClr val="tx1"/>
              </a:solidFill>
            </a:endParaRPr>
          </a:p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更深刻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4140835" y="6101715"/>
            <a:ext cx="1518285" cy="711835"/>
          </a:xfrm>
          <a:prstGeom prst="round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如何更生动丰富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4344035" y="5732780"/>
            <a:ext cx="2351405" cy="367665"/>
          </a:xfrm>
          <a:prstGeom prst="round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>
                <a:solidFill>
                  <a:schemeClr val="tx1"/>
                </a:solidFill>
              </a:rPr>
              <a:t>如何更显文采</a:t>
            </a:r>
            <a:endParaRPr lang="zh-CN" altLang="en-US" sz="2400" b="1" strike="noStrike" noProof="1">
              <a:solidFill>
                <a:schemeClr val="tx1"/>
              </a:solidFill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4385310" y="339725"/>
            <a:ext cx="3697605" cy="3335655"/>
          </a:xfrm>
          <a:custGeom>
            <a:avLst/>
            <a:gdLst>
              <a:gd name="connisteX0" fmla="*/ 0 w 3697605"/>
              <a:gd name="connsiteY0" fmla="*/ 3225800 h 3335655"/>
              <a:gd name="connisteX1" fmla="*/ 734695 w 3697605"/>
              <a:gd name="connsiteY1" fmla="*/ 0 h 3335655"/>
              <a:gd name="connisteX2" fmla="*/ 3072130 w 3697605"/>
              <a:gd name="connsiteY2" fmla="*/ 515620 h 3335655"/>
              <a:gd name="connisteX3" fmla="*/ 3697605 w 3697605"/>
              <a:gd name="connsiteY3" fmla="*/ 1513840 h 3335655"/>
              <a:gd name="connisteX4" fmla="*/ 262890 w 3697605"/>
              <a:gd name="connsiteY4" fmla="*/ 3335655 h 3335655"/>
              <a:gd name="connisteX5" fmla="*/ 0 w 3697605"/>
              <a:gd name="connsiteY5" fmla="*/ 3225800 h 33356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3697605" h="3335655">
                <a:moveTo>
                  <a:pt x="0" y="3225800"/>
                </a:moveTo>
                <a:lnTo>
                  <a:pt x="734695" y="0"/>
                </a:lnTo>
                <a:lnTo>
                  <a:pt x="3072130" y="515620"/>
                </a:lnTo>
                <a:lnTo>
                  <a:pt x="3697605" y="1513840"/>
                </a:lnTo>
                <a:lnTo>
                  <a:pt x="262890" y="3335655"/>
                </a:lnTo>
                <a:lnTo>
                  <a:pt x="0" y="3225800"/>
                </a:lnTo>
                <a:close/>
              </a:path>
            </a:pathLst>
          </a:custGeom>
          <a:solidFill>
            <a:srgbClr val="5AB9E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2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32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（一）</a:t>
            </a:r>
            <a:endParaRPr lang="zh-CN" altLang="en-US" sz="320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l"/>
            <a:r>
              <a:rPr lang="zh-CN" altLang="en-US" sz="32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语言知识</a:t>
            </a:r>
            <a:endParaRPr lang="zh-CN" altLang="en-US" sz="320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l"/>
            <a:r>
              <a:rPr lang="zh-CN" altLang="en-US" sz="320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语言表达</a:t>
            </a:r>
            <a:endParaRPr lang="zh-CN" altLang="en-US" sz="320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>
            <a:off x="4429125" y="1919605"/>
            <a:ext cx="3752850" cy="1799590"/>
          </a:xfrm>
          <a:custGeom>
            <a:avLst/>
            <a:gdLst>
              <a:gd name="connisteX0" fmla="*/ 153670 w 3752850"/>
              <a:gd name="connsiteY0" fmla="*/ 1744980 h 1799590"/>
              <a:gd name="connisteX1" fmla="*/ 3500120 w 3752850"/>
              <a:gd name="connsiteY1" fmla="*/ 0 h 1799590"/>
              <a:gd name="connisteX2" fmla="*/ 3752850 w 3752850"/>
              <a:gd name="connsiteY2" fmla="*/ 636270 h 1799590"/>
              <a:gd name="connisteX3" fmla="*/ 0 w 3752850"/>
              <a:gd name="connsiteY3" fmla="*/ 1799590 h 1799590"/>
              <a:gd name="connisteX4" fmla="*/ 153670 w 3752850"/>
              <a:gd name="connsiteY4" fmla="*/ 1744980 h 17995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3752850" h="1799590">
                <a:moveTo>
                  <a:pt x="153670" y="1744980"/>
                </a:moveTo>
                <a:lnTo>
                  <a:pt x="3500120" y="0"/>
                </a:lnTo>
                <a:lnTo>
                  <a:pt x="3752850" y="636270"/>
                </a:lnTo>
                <a:lnTo>
                  <a:pt x="0" y="1799590"/>
                </a:lnTo>
                <a:lnTo>
                  <a:pt x="153670" y="1744980"/>
                </a:lnTo>
                <a:close/>
              </a:path>
            </a:pathLst>
          </a:custGeom>
          <a:solidFill>
            <a:srgbClr val="FF66F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400">
                <a:solidFill>
                  <a:srgbClr val="006600"/>
                </a:solidFill>
              </a:rPr>
              <a:t>                             </a:t>
            </a:r>
            <a:r>
              <a:rPr lang="zh-CN" altLang="en-US" sz="1400">
                <a:solidFill>
                  <a:srgbClr val="006600"/>
                </a:solidFill>
                <a:latin typeface="黑体" panose="02010609060101010101" charset="-122"/>
                <a:ea typeface="黑体" panose="02010609060101010101" charset="-122"/>
              </a:rPr>
              <a:t>（二）文学常识</a:t>
            </a:r>
            <a:endParaRPr lang="zh-CN" altLang="en-US" sz="1400">
              <a:solidFill>
                <a:srgbClr val="0066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l"/>
            <a:r>
              <a:rPr lang="zh-CN" altLang="en-US" sz="1400">
                <a:solidFill>
                  <a:srgbClr val="006600"/>
                </a:solidFill>
                <a:latin typeface="黑体" panose="02010609060101010101" charset="-122"/>
                <a:ea typeface="黑体" panose="02010609060101010101" charset="-122"/>
              </a:rPr>
              <a:t>                和名言名句名篇</a:t>
            </a:r>
            <a:endParaRPr lang="zh-CN" altLang="en-US" sz="1400">
              <a:solidFill>
                <a:srgbClr val="0066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4791075" y="2665730"/>
            <a:ext cx="3094355" cy="2227580"/>
          </a:xfrm>
          <a:custGeom>
            <a:avLst/>
            <a:gdLst>
              <a:gd name="connisteX0" fmla="*/ 0 w 3094355"/>
              <a:gd name="connsiteY0" fmla="*/ 976630 h 2227580"/>
              <a:gd name="connisteX1" fmla="*/ 3094355 w 3094355"/>
              <a:gd name="connsiteY1" fmla="*/ 0 h 2227580"/>
              <a:gd name="connisteX2" fmla="*/ 2842260 w 3094355"/>
              <a:gd name="connsiteY2" fmla="*/ 1898015 h 2227580"/>
              <a:gd name="connisteX3" fmla="*/ 2501900 w 3094355"/>
              <a:gd name="connsiteY3" fmla="*/ 2227580 h 2227580"/>
              <a:gd name="connisteX4" fmla="*/ 0 w 3094355"/>
              <a:gd name="connsiteY4" fmla="*/ 1196340 h 2227580"/>
              <a:gd name="connisteX5" fmla="*/ 0 w 3094355"/>
              <a:gd name="connsiteY5" fmla="*/ 976630 h 222758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3094355" h="2227580">
                <a:moveTo>
                  <a:pt x="0" y="976630"/>
                </a:moveTo>
                <a:lnTo>
                  <a:pt x="3094355" y="0"/>
                </a:lnTo>
                <a:lnTo>
                  <a:pt x="2842260" y="1898015"/>
                </a:lnTo>
                <a:lnTo>
                  <a:pt x="2501900" y="2227580"/>
                </a:lnTo>
                <a:lnTo>
                  <a:pt x="0" y="1196340"/>
                </a:lnTo>
                <a:lnTo>
                  <a:pt x="0" y="976630"/>
                </a:lnTo>
                <a:close/>
              </a:path>
            </a:pathLst>
          </a:custGeom>
          <a:solidFill>
            <a:srgbClr val="92D05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CC0099"/>
                </a:solidFill>
                <a:latin typeface="黑体" panose="02010609060101010101" charset="-122"/>
                <a:ea typeface="黑体" panose="02010609060101010101" charset="-122"/>
              </a:rPr>
              <a:t>（五）名著阅读</a:t>
            </a:r>
            <a:endParaRPr lang="zh-CN" altLang="en-US" sz="2400">
              <a:solidFill>
                <a:srgbClr val="CC0099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1630680" y="448945"/>
            <a:ext cx="3467735" cy="3204210"/>
          </a:xfrm>
          <a:custGeom>
            <a:avLst/>
            <a:gdLst>
              <a:gd name="connisteX0" fmla="*/ 2776220 w 3467735"/>
              <a:gd name="connsiteY0" fmla="*/ 3017520 h 3204210"/>
              <a:gd name="connisteX1" fmla="*/ 3467735 w 3467735"/>
              <a:gd name="connsiteY1" fmla="*/ 11430 h 3204210"/>
              <a:gd name="connisteX2" fmla="*/ 3072765 w 3467735"/>
              <a:gd name="connsiteY2" fmla="*/ 0 h 3204210"/>
              <a:gd name="connisteX3" fmla="*/ 2973705 w 3467735"/>
              <a:gd name="connsiteY3" fmla="*/ 318770 h 3204210"/>
              <a:gd name="connisteX4" fmla="*/ 2633980 w 3467735"/>
              <a:gd name="connsiteY4" fmla="*/ 439420 h 3204210"/>
              <a:gd name="connisteX5" fmla="*/ 1042670 w 3467735"/>
              <a:gd name="connsiteY5" fmla="*/ 417195 h 3204210"/>
              <a:gd name="connisteX6" fmla="*/ 691515 w 3467735"/>
              <a:gd name="connsiteY6" fmla="*/ 636905 h 3204210"/>
              <a:gd name="connisteX7" fmla="*/ 362585 w 3467735"/>
              <a:gd name="connsiteY7" fmla="*/ 680720 h 3204210"/>
              <a:gd name="connisteX8" fmla="*/ 340360 w 3467735"/>
              <a:gd name="connsiteY8" fmla="*/ 1426845 h 3204210"/>
              <a:gd name="connisteX9" fmla="*/ 76835 w 3467735"/>
              <a:gd name="connsiteY9" fmla="*/ 1799590 h 3204210"/>
              <a:gd name="connisteX10" fmla="*/ 0 w 3467735"/>
              <a:gd name="connsiteY10" fmla="*/ 1887855 h 3204210"/>
              <a:gd name="connisteX11" fmla="*/ 2414270 w 3467735"/>
              <a:gd name="connsiteY11" fmla="*/ 3204210 h 3204210"/>
              <a:gd name="connisteX12" fmla="*/ 2776220 w 3467735"/>
              <a:gd name="connsiteY12" fmla="*/ 3017520 h 320421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</a:cxnLst>
            <a:rect l="l" t="t" r="r" b="b"/>
            <a:pathLst>
              <a:path w="3467735" h="3204210">
                <a:moveTo>
                  <a:pt x="2776220" y="3017520"/>
                </a:moveTo>
                <a:lnTo>
                  <a:pt x="3467735" y="11430"/>
                </a:lnTo>
                <a:lnTo>
                  <a:pt x="3072765" y="0"/>
                </a:lnTo>
                <a:lnTo>
                  <a:pt x="2973705" y="318770"/>
                </a:lnTo>
                <a:lnTo>
                  <a:pt x="2633980" y="439420"/>
                </a:lnTo>
                <a:lnTo>
                  <a:pt x="1042670" y="417195"/>
                </a:lnTo>
                <a:lnTo>
                  <a:pt x="691515" y="636905"/>
                </a:lnTo>
                <a:lnTo>
                  <a:pt x="362585" y="680720"/>
                </a:lnTo>
                <a:lnTo>
                  <a:pt x="340360" y="1426845"/>
                </a:lnTo>
                <a:lnTo>
                  <a:pt x="76835" y="1799590"/>
                </a:lnTo>
                <a:lnTo>
                  <a:pt x="0" y="1887855"/>
                </a:lnTo>
                <a:lnTo>
                  <a:pt x="2414270" y="3204210"/>
                </a:lnTo>
                <a:lnTo>
                  <a:pt x="2776220" y="3017520"/>
                </a:lnTo>
                <a:close/>
              </a:path>
            </a:pathLst>
          </a:custGeom>
          <a:solidFill>
            <a:srgbClr val="FFFF66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（三）</a:t>
            </a:r>
            <a:endParaRPr lang="zh-CN" altLang="en-US" sz="32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32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古诗文阅读</a:t>
            </a:r>
            <a:endParaRPr lang="zh-CN" altLang="en-US" sz="32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6" name="任意多边形 65"/>
          <p:cNvSpPr/>
          <p:nvPr/>
        </p:nvSpPr>
        <p:spPr>
          <a:xfrm>
            <a:off x="1488440" y="2380615"/>
            <a:ext cx="2764790" cy="4015740"/>
          </a:xfrm>
          <a:custGeom>
            <a:avLst/>
            <a:gdLst>
              <a:gd name="connisteX0" fmla="*/ 2556510 w 2764790"/>
              <a:gd name="connsiteY0" fmla="*/ 1283970 h 4015740"/>
              <a:gd name="connisteX1" fmla="*/ 65405 w 2764790"/>
              <a:gd name="connsiteY1" fmla="*/ 0 h 4015740"/>
              <a:gd name="connisteX2" fmla="*/ 0 w 2764790"/>
              <a:gd name="connsiteY2" fmla="*/ 1437005 h 4015740"/>
              <a:gd name="connisteX3" fmla="*/ 449580 w 2764790"/>
              <a:gd name="connsiteY3" fmla="*/ 2918460 h 4015740"/>
              <a:gd name="connisteX4" fmla="*/ 1075055 w 2764790"/>
              <a:gd name="connsiteY4" fmla="*/ 3928110 h 4015740"/>
              <a:gd name="connisteX5" fmla="*/ 2194560 w 2764790"/>
              <a:gd name="connsiteY5" fmla="*/ 3994150 h 4015740"/>
              <a:gd name="connisteX6" fmla="*/ 2512695 w 2764790"/>
              <a:gd name="connsiteY6" fmla="*/ 4015740 h 4015740"/>
              <a:gd name="connisteX7" fmla="*/ 2764790 w 2764790"/>
              <a:gd name="connsiteY7" fmla="*/ 1579880 h 4015740"/>
              <a:gd name="connisteX8" fmla="*/ 2534285 w 2764790"/>
              <a:gd name="connsiteY8" fmla="*/ 1503045 h 4015740"/>
              <a:gd name="connisteX9" fmla="*/ 2589530 w 2764790"/>
              <a:gd name="connsiteY9" fmla="*/ 1338580 h 4015740"/>
              <a:gd name="connisteX10" fmla="*/ 2556510 w 2764790"/>
              <a:gd name="connsiteY10" fmla="*/ 1283970 h 40157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</a:cxnLst>
            <a:rect l="l" t="t" r="r" b="b"/>
            <a:pathLst>
              <a:path w="2764790" h="4015740">
                <a:moveTo>
                  <a:pt x="2556510" y="1283970"/>
                </a:moveTo>
                <a:lnTo>
                  <a:pt x="65405" y="0"/>
                </a:lnTo>
                <a:lnTo>
                  <a:pt x="0" y="1437005"/>
                </a:lnTo>
                <a:lnTo>
                  <a:pt x="449580" y="2918460"/>
                </a:lnTo>
                <a:lnTo>
                  <a:pt x="1075055" y="3928110"/>
                </a:lnTo>
                <a:lnTo>
                  <a:pt x="2194560" y="3994150"/>
                </a:lnTo>
                <a:lnTo>
                  <a:pt x="2512695" y="4015740"/>
                </a:lnTo>
                <a:lnTo>
                  <a:pt x="2764790" y="1579880"/>
                </a:lnTo>
                <a:lnTo>
                  <a:pt x="2534285" y="1503045"/>
                </a:lnTo>
                <a:lnTo>
                  <a:pt x="2589530" y="1338580"/>
                </a:lnTo>
                <a:lnTo>
                  <a:pt x="2556510" y="1283970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（四）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   现代文阅读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4132580" y="3916680"/>
            <a:ext cx="3116580" cy="2600325"/>
          </a:xfrm>
          <a:custGeom>
            <a:avLst/>
            <a:gdLst>
              <a:gd name="connisteX0" fmla="*/ 142875 w 3116580"/>
              <a:gd name="connsiteY0" fmla="*/ 54610 h 2600325"/>
              <a:gd name="connisteX1" fmla="*/ 0 w 3116580"/>
              <a:gd name="connsiteY1" fmla="*/ 2589530 h 2600325"/>
              <a:gd name="connisteX2" fmla="*/ 87630 w 3116580"/>
              <a:gd name="connsiteY2" fmla="*/ 2600325 h 2600325"/>
              <a:gd name="connisteX3" fmla="*/ 241300 w 3116580"/>
              <a:gd name="connsiteY3" fmla="*/ 2128520 h 2600325"/>
              <a:gd name="connisteX4" fmla="*/ 483235 w 3116580"/>
              <a:gd name="connsiteY4" fmla="*/ 1865630 h 2600325"/>
              <a:gd name="connisteX5" fmla="*/ 2392045 w 3116580"/>
              <a:gd name="connsiteY5" fmla="*/ 1854200 h 2600325"/>
              <a:gd name="connisteX6" fmla="*/ 2468880 w 3116580"/>
              <a:gd name="connsiteY6" fmla="*/ 2172335 h 2600325"/>
              <a:gd name="connisteX7" fmla="*/ 2842260 w 3116580"/>
              <a:gd name="connsiteY7" fmla="*/ 2402840 h 2600325"/>
              <a:gd name="connisteX8" fmla="*/ 2820035 w 3116580"/>
              <a:gd name="connsiteY8" fmla="*/ 1711960 h 2600325"/>
              <a:gd name="connisteX9" fmla="*/ 3116580 w 3116580"/>
              <a:gd name="connsiteY9" fmla="*/ 1360805 h 2600325"/>
              <a:gd name="connisteX10" fmla="*/ 3061335 w 3116580"/>
              <a:gd name="connsiteY10" fmla="*/ 1009650 h 2600325"/>
              <a:gd name="connisteX11" fmla="*/ 3072765 w 3116580"/>
              <a:gd name="connsiteY11" fmla="*/ 866775 h 2600325"/>
              <a:gd name="connisteX12" fmla="*/ 636270 w 3116580"/>
              <a:gd name="connsiteY12" fmla="*/ 0 h 2600325"/>
              <a:gd name="connisteX13" fmla="*/ 450215 w 3116580"/>
              <a:gd name="connsiteY13" fmla="*/ 98425 h 2600325"/>
              <a:gd name="connisteX14" fmla="*/ 175895 w 3116580"/>
              <a:gd name="connsiteY14" fmla="*/ 54610 h 2600325"/>
              <a:gd name="connisteX15" fmla="*/ 142875 w 3116580"/>
              <a:gd name="connsiteY15" fmla="*/ 54610 h 260032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</a:cxnLst>
            <a:rect l="l" t="t" r="r" b="b"/>
            <a:pathLst>
              <a:path w="3116580" h="2600325">
                <a:moveTo>
                  <a:pt x="142875" y="54610"/>
                </a:moveTo>
                <a:lnTo>
                  <a:pt x="0" y="2589530"/>
                </a:lnTo>
                <a:lnTo>
                  <a:pt x="87630" y="2600325"/>
                </a:lnTo>
                <a:lnTo>
                  <a:pt x="241300" y="2128520"/>
                </a:lnTo>
                <a:lnTo>
                  <a:pt x="483235" y="1865630"/>
                </a:lnTo>
                <a:lnTo>
                  <a:pt x="2392045" y="1854200"/>
                </a:lnTo>
                <a:lnTo>
                  <a:pt x="2468880" y="2172335"/>
                </a:lnTo>
                <a:lnTo>
                  <a:pt x="2842260" y="2402840"/>
                </a:lnTo>
                <a:lnTo>
                  <a:pt x="2820035" y="1711960"/>
                </a:lnTo>
                <a:lnTo>
                  <a:pt x="3116580" y="1360805"/>
                </a:lnTo>
                <a:lnTo>
                  <a:pt x="3061335" y="1009650"/>
                </a:lnTo>
                <a:lnTo>
                  <a:pt x="3072765" y="866775"/>
                </a:lnTo>
                <a:lnTo>
                  <a:pt x="636270" y="0"/>
                </a:lnTo>
                <a:lnTo>
                  <a:pt x="450215" y="98425"/>
                </a:lnTo>
                <a:lnTo>
                  <a:pt x="175895" y="54610"/>
                </a:lnTo>
                <a:lnTo>
                  <a:pt x="142875" y="54610"/>
                </a:lnTo>
                <a:close/>
              </a:path>
            </a:pathLst>
          </a:custGeom>
          <a:solidFill>
            <a:srgbClr val="0033CC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（六）写作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500"/>
                            </p:stCondLst>
                            <p:childTnLst>
                              <p:par>
                                <p:cTn id="1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00"/>
                            </p:stCondLst>
                            <p:childTnLst>
                              <p:par>
                                <p:cTn id="1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500"/>
                            </p:stCondLst>
                            <p:childTnLst>
                              <p:par>
                                <p:cTn id="1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00"/>
                            </p:stCondLst>
                            <p:childTnLst>
                              <p:par>
                                <p:cTn id="18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"/>
                            </p:stCondLst>
                            <p:childTnLst>
                              <p:par>
                                <p:cTn id="19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500"/>
                            </p:stCondLst>
                            <p:childTnLst>
                              <p:par>
                                <p:cTn id="20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00"/>
                            </p:stCondLst>
                            <p:childTnLst>
                              <p:par>
                                <p:cTn id="2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500"/>
                            </p:stCondLst>
                            <p:childTnLst>
                              <p:par>
                                <p:cTn id="2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500"/>
                            </p:stCondLst>
                            <p:childTnLst>
                              <p:par>
                                <p:cTn id="2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000"/>
                            </p:stCondLst>
                            <p:childTnLst>
                              <p:par>
                                <p:cTn id="2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2500"/>
                            </p:stCondLst>
                            <p:childTnLst>
                              <p:par>
                                <p:cTn id="2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3" grpId="0" bldLvl="0" animBg="1"/>
      <p:bldP spid="4" grpId="0" bldLvl="0" animBg="1"/>
      <p:bldP spid="5" grpId="0" bldLvl="0" animBg="1"/>
      <p:bldP spid="20" grpId="0" bldLvl="0" animBg="1"/>
      <p:bldP spid="22" grpId="0" bldLvl="0" animBg="1"/>
      <p:bldP spid="23" grpId="0" bldLvl="0" animBg="1"/>
      <p:bldP spid="26" grpId="0" bldLvl="0" animBg="1"/>
      <p:bldP spid="28" grpId="0" bldLvl="0" animBg="1"/>
      <p:bldP spid="30" grpId="0" bldLvl="0" animBg="1"/>
      <p:bldP spid="32" grpId="0" bldLvl="0" animBg="1"/>
      <p:bldP spid="34" grpId="0" bldLvl="0" animBg="1"/>
      <p:bldP spid="36" grpId="0" bldLvl="0" animBg="1"/>
      <p:bldP spid="38" grpId="0" bldLvl="0" animBg="1"/>
      <p:bldP spid="39" grpId="0" bldLvl="0" animBg="1"/>
      <p:bldP spid="42" grpId="0" bldLvl="0" animBg="1"/>
      <p:bldP spid="44" grpId="0" bldLvl="0" animBg="1"/>
      <p:bldP spid="46" grpId="0" bldLvl="0" animBg="1"/>
      <p:bldP spid="48" grpId="0" bldLvl="0" animBg="1"/>
      <p:bldP spid="50" grpId="0" bldLvl="0" animBg="1"/>
      <p:bldP spid="51" grpId="0" bldLvl="0" animBg="1"/>
      <p:bldP spid="53" grpId="0" bldLvl="0" animBg="1"/>
      <p:bldP spid="55" grpId="0" bldLvl="0" animBg="1"/>
      <p:bldP spid="58" grpId="0" bldLvl="0" animBg="1"/>
      <p:bldP spid="60" grpId="0" bldLvl="0" animBg="1"/>
      <p:bldP spid="61" grpId="0" animBg="1"/>
      <p:bldP spid="62" grpId="0" animBg="1"/>
      <p:bldP spid="65" grpId="0" animBg="1"/>
      <p:bldP spid="66" grpId="0" animBg="1"/>
      <p:bldP spid="64" grpId="0" animBg="1"/>
      <p:bldP spid="6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8358" t="927" r="8404"/>
          <a:stretch>
            <a:fillRect/>
          </a:stretch>
        </p:blipFill>
        <p:spPr>
          <a:xfrm>
            <a:off x="-1905" y="55880"/>
            <a:ext cx="9135745" cy="678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8358" t="-474" r="8404"/>
          <a:stretch>
            <a:fillRect/>
          </a:stretch>
        </p:blipFill>
        <p:spPr>
          <a:xfrm>
            <a:off x="2273935" y="1691640"/>
            <a:ext cx="4596130" cy="346519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44675" y="563245"/>
            <a:ext cx="6624320" cy="4810760"/>
            <a:chOff x="3131" y="1226"/>
            <a:chExt cx="10432" cy="7576"/>
          </a:xfrm>
        </p:grpSpPr>
        <p:sp>
          <p:nvSpPr>
            <p:cNvPr id="5" name="空心弧 4"/>
            <p:cNvSpPr/>
            <p:nvPr/>
          </p:nvSpPr>
          <p:spPr>
            <a:xfrm rot="2520000">
              <a:off x="3131" y="1432"/>
              <a:ext cx="10433" cy="7370"/>
            </a:xfrm>
            <a:prstGeom prst="blockArc">
              <a:avLst>
                <a:gd name="adj1" fmla="val 10941094"/>
                <a:gd name="adj2" fmla="val 1127628"/>
                <a:gd name="adj3" fmla="val 10296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582" y="1226"/>
              <a:ext cx="4061" cy="2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各</a:t>
              </a:r>
              <a:endParaRPr lang="zh-CN" altLang="en-US"/>
            </a:p>
            <a:p>
              <a:r>
                <a:rPr lang="zh-CN" altLang="en-US"/>
                <a:t>      种</a:t>
              </a:r>
              <a:endParaRPr lang="zh-CN" altLang="en-US"/>
            </a:p>
            <a:p>
              <a:r>
                <a:rPr lang="zh-CN" altLang="en-US"/>
                <a:t>            答</a:t>
              </a:r>
              <a:endParaRPr lang="zh-CN" altLang="en-US"/>
            </a:p>
            <a:p>
              <a:r>
                <a:rPr lang="zh-CN" altLang="en-US"/>
                <a:t>                  题</a:t>
              </a:r>
              <a:endParaRPr lang="zh-CN" altLang="en-US"/>
            </a:p>
            <a:p>
              <a:r>
                <a:rPr lang="zh-CN" altLang="en-US"/>
                <a:t>                       格</a:t>
              </a:r>
              <a:endParaRPr lang="zh-CN" altLang="en-US"/>
            </a:p>
            <a:p>
              <a:r>
                <a:rPr lang="zh-CN" altLang="en-US"/>
                <a:t>                           式</a:t>
              </a:r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 rot="2160000">
            <a:off x="1692910" y="694055"/>
            <a:ext cx="1224280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概括文章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内容的题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1680000">
            <a:off x="1084580" y="1426845"/>
            <a:ext cx="1395730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</a:t>
            </a:r>
            <a:endParaRPr lang="zh-CN" altLang="en-US">
              <a:solidFill>
                <a:schemeClr val="tx1"/>
              </a:solidFill>
              <a:sym typeface="+mn-ea"/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论证、说明方法及作用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780000">
            <a:off x="782955" y="2283460"/>
            <a:ext cx="1388745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怎么答考察</a:t>
            </a:r>
            <a:r>
              <a:rPr lang="zh-CN" altLang="en-US">
                <a:solidFill>
                  <a:schemeClr val="tx1"/>
                </a:solidFill>
              </a:rPr>
              <a:t>论证、说明思路的题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4690" y="3199765"/>
            <a:ext cx="1388745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怎么答某个词能否删掉，为什么的题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 rot="20760000">
            <a:off x="821690" y="4116070"/>
            <a:ext cx="1388745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怎么答某个词能否替换，为什么的题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rot="19800000">
            <a:off x="1163955" y="5032375"/>
            <a:ext cx="1388745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怎么答结合自身经历谈感受的题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 rot="1080000">
            <a:off x="2510790" y="5589905"/>
            <a:ext cx="1388745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怎么答考察题目含义的题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01135" y="5788660"/>
            <a:ext cx="994410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怎么答某句话的含义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rot="20580000">
            <a:off x="5132705" y="5556885"/>
            <a:ext cx="1388745" cy="79248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怎么答某个词语的表达效果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6" grpId="0" bldLvl="0" animBg="1"/>
      <p:bldP spid="17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rcRect l="8909" r="9041"/>
          <a:stretch>
            <a:fillRect/>
          </a:stretch>
        </p:blipFill>
        <p:spPr>
          <a:xfrm>
            <a:off x="72390" y="-1270"/>
            <a:ext cx="8989695" cy="6862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椭圆 4"/>
          <p:cNvSpPr/>
          <p:nvPr/>
        </p:nvSpPr>
        <p:spPr>
          <a:xfrm>
            <a:off x="706755" y="85090"/>
            <a:ext cx="7662545" cy="6523355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00B0F0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691640" y="1128395"/>
            <a:ext cx="5697855" cy="45262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rcRect l="13674" t="1477" r="15113" b="3525"/>
          <a:stretch>
            <a:fillRect/>
          </a:stretch>
        </p:blipFill>
        <p:spPr>
          <a:xfrm>
            <a:off x="2581275" y="1759585"/>
            <a:ext cx="3909695" cy="32683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35300" y="438150"/>
            <a:ext cx="297688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题  海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00685" y="4639945"/>
            <a:ext cx="8641080" cy="211264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聚焦考点能力提升，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辅以答题模式训练，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精选习题实践反馈，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及时引导反思小结。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2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2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5" grpId="4" animBg="1"/>
      <p:bldP spid="6" grpId="0"/>
      <p:bldP spid="5" grpId="5" animBg="1"/>
      <p:bldP spid="6" grpId="1"/>
      <p:bldP spid="2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zh-CN" sz="3200">
                <a:latin typeface="黑体" panose="02010609060101010101" charset="-122"/>
                <a:ea typeface="黑体" panose="02010609060101010101" charset="-122"/>
              </a:rPr>
              <a:t>课例：适应性考试试卷的一堂作文复习课</a:t>
            </a:r>
            <a:endParaRPr lang="zh-CN" altLang="zh-CN"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1.</a:t>
            </a:r>
            <a:r>
              <a:rPr lang="zh-CN" altLang="en-US"/>
              <a:t>将适应性考试的作文作为一份复习教材。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仍然坚持一课一得。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此时所得必然要精准指向应考。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有应试的成分，但课堂仍需学生自主建构写作经验。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1"/>
          <p:cNvSpPr>
            <a:spLocks noGrp="1"/>
          </p:cNvSpPr>
          <p:nvPr>
            <p:ph type="title"/>
          </p:nvPr>
        </p:nvSpPr>
        <p:spPr>
          <a:xfrm>
            <a:off x="457200" y="1997075"/>
            <a:ext cx="8229600" cy="1143000"/>
          </a:xfrm>
        </p:spPr>
        <p:txBody>
          <a:bodyPr anchor="ctr"/>
          <a:p>
            <a:r>
              <a:rPr lang="zh-CN" altLang="en-US">
                <a:latin typeface="黑体" panose="02010609060101010101" charset="-122"/>
                <a:ea typeface="黑体" panose="02010609060101010101" charset="-122"/>
              </a:rPr>
              <a:t>游戏：为下文设计一个标题</a:t>
            </a:r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文本框 3"/>
          <p:cNvSpPr txBox="1"/>
          <p:nvPr/>
        </p:nvSpPr>
        <p:spPr>
          <a:xfrm>
            <a:off x="165100" y="1993900"/>
            <a:ext cx="8810625" cy="44799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青春时光总是那么短暂，日头从指间悄悄流逝，抓不住也拿不到。人生的旅程十分奇妙，每段故事都有一篇剧情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寒冬季节，风儿刺入我的心扉，我不禁打了个寒颤。昨天刚刚得知竞赛没有进入决赛，我不曾对某件事十分执着，也不曾对所有事毫不在乎，只是尽力将所有力所能及的事做好。而一次竞赛对我来说，十分重要。天色也灰蒙蒙的，我想抹去那覆盖在天空中的灰纱，却无能为力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   我慢悠悠地走回给了我许多温暖的家，轻扣了几下门，无人应答。于是我缓缓从书包拿出钥匙，插入门锁，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咔吧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一声门开了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我拿着手机，与友人问候几句，他总是在我迷惘时指引我、安慰我。所以我也愿意把我的事情讲给他听，他也确是一个很好的倾听者。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文本框 3"/>
          <p:cNvSpPr txBox="1"/>
          <p:nvPr/>
        </p:nvSpPr>
        <p:spPr>
          <a:xfrm>
            <a:off x="155575" y="390525"/>
            <a:ext cx="8809038" cy="44799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“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这次的竞赛，我失败了。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”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空气安静了一会儿，听见他说：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“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人生总有不顺心的事。无论是大事还是小事，都应该努力去做好，才能不辜负自己。日头没有辜负我们，我们也切莫辜负日头。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”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不知为何，他的话让人感觉如沐春风。说着与他年纪不相符的话，总能让处于寒冬中的我变得温暖。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   于是，我重新翻看了我的试卷，回想我漏掉了哪些细节，到底是为何失败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重拾信心，自信地走在充满温暖气息的林荫小路上。在那个寒冷的季节，我受益颇多，重新用真诚的眼光看待生活。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   生活不总是辛酸。在逆境之后终将迎来幸福。我们要抓住所有的机会，完成自己人生的意义，为自己努力，不负自己。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   日头没有辜负我们，我们也切莫辜负日头。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" name="文本框 1"/>
          <p:cNvSpPr txBox="1"/>
          <p:nvPr/>
        </p:nvSpPr>
        <p:spPr>
          <a:xfrm>
            <a:off x="539750" y="5156200"/>
            <a:ext cx="8208963" cy="1371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我为这篇作文设计的标题是《</a:t>
            </a:r>
            <a:r>
              <a:rPr lang="en-US" altLang="zh-CN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_________________</a:t>
            </a:r>
            <a:r>
              <a:rPr lang="zh-CN" altLang="en-US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》，</a:t>
            </a:r>
            <a:endParaRPr lang="zh-CN" altLang="en-US" sz="2800">
              <a:solidFill>
                <a:srgbClr val="0101D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 indent="0"/>
            <a:r>
              <a:rPr lang="zh-CN" altLang="en-US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理由是</a:t>
            </a:r>
            <a:r>
              <a:rPr lang="en-US" altLang="zh-CN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__________________________________</a:t>
            </a:r>
            <a:r>
              <a:rPr lang="en-US" altLang="zh-CN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_____</a:t>
            </a:r>
            <a:r>
              <a:rPr lang="zh-CN" altLang="en-US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。</a:t>
            </a:r>
            <a:endParaRPr lang="zh-CN" altLang="en-US" sz="2800">
              <a:solidFill>
                <a:srgbClr val="0101DD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lvl="0" indent="0"/>
            <a:endParaRPr lang="en-US" altLang="zh-CN" sz="2800">
              <a:solidFill>
                <a:srgbClr val="0101D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zh-CN" altLang="en-US">
                <a:latin typeface="黑体" panose="02010609060101010101" charset="-122"/>
                <a:ea typeface="黑体" panose="02010609060101010101" charset="-122"/>
              </a:rPr>
              <a:t>板书学生设计的标题</a:t>
            </a:r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84300"/>
            <a:ext cx="8229600" cy="4525963"/>
          </a:xfrm>
        </p:spPr>
        <p:txBody>
          <a:bodyPr anchor="t"/>
          <a:p>
            <a:r>
              <a:rPr lang="zh-CN" altLang="en-US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哪个标题你认为最合适？</a:t>
            </a:r>
            <a:endParaRPr lang="zh-CN" altLang="en-US" sz="2800">
              <a:solidFill>
                <a:srgbClr val="0101D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400">
                <a:solidFill>
                  <a:srgbClr val="A6A6A6"/>
                </a:solidFill>
              </a:rPr>
              <a:t>如：</a:t>
            </a:r>
            <a:r>
              <a:rPr lang="en-US" altLang="zh-CN" sz="2400">
                <a:solidFill>
                  <a:srgbClr val="A6A6A6"/>
                </a:solidFill>
              </a:rPr>
              <a:t>A</a:t>
            </a:r>
            <a:r>
              <a:rPr lang="zh-CN" altLang="en-US" sz="2400">
                <a:solidFill>
                  <a:srgbClr val="A6A6A6"/>
                </a:solidFill>
              </a:rPr>
              <a:t>《重拾信心》</a:t>
            </a:r>
            <a:endParaRPr lang="zh-CN" altLang="en-US" sz="2400">
              <a:solidFill>
                <a:srgbClr val="A6A6A6"/>
              </a:solidFill>
            </a:endParaRPr>
          </a:p>
          <a:p>
            <a:r>
              <a:rPr lang="zh-CN" altLang="en-US" sz="2400">
                <a:solidFill>
                  <a:srgbClr val="A6A6A6"/>
                </a:solidFill>
              </a:rPr>
              <a:t>       </a:t>
            </a:r>
            <a:r>
              <a:rPr lang="en-US" altLang="zh-CN" sz="2400">
                <a:solidFill>
                  <a:srgbClr val="A6A6A6"/>
                </a:solidFill>
              </a:rPr>
              <a:t>B</a:t>
            </a:r>
            <a:r>
              <a:rPr lang="zh-CN" altLang="en-US" sz="2400">
                <a:solidFill>
                  <a:srgbClr val="A6A6A6"/>
                </a:solidFill>
              </a:rPr>
              <a:t>《生活不总是辛酸》</a:t>
            </a:r>
            <a:endParaRPr lang="zh-CN" altLang="en-US" sz="2400">
              <a:solidFill>
                <a:srgbClr val="A6A6A6"/>
              </a:solidFill>
            </a:endParaRPr>
          </a:p>
          <a:p>
            <a:r>
              <a:rPr lang="zh-CN" altLang="en-US" sz="2400">
                <a:solidFill>
                  <a:srgbClr val="A6A6A6"/>
                </a:solidFill>
              </a:rPr>
              <a:t>       </a:t>
            </a:r>
            <a:r>
              <a:rPr lang="en-US" altLang="zh-CN" sz="2400">
                <a:solidFill>
                  <a:srgbClr val="A6A6A6"/>
                </a:solidFill>
              </a:rPr>
              <a:t>C</a:t>
            </a:r>
            <a:r>
              <a:rPr lang="zh-CN" altLang="en-US" sz="2400">
                <a:solidFill>
                  <a:srgbClr val="A6A6A6"/>
                </a:solidFill>
              </a:rPr>
              <a:t>《不负日头不负己》</a:t>
            </a:r>
            <a:endParaRPr lang="zh-CN" altLang="en-US" sz="2400">
              <a:solidFill>
                <a:srgbClr val="A6A6A6"/>
              </a:solidFill>
            </a:endParaRPr>
          </a:p>
          <a:p>
            <a:r>
              <a:rPr lang="zh-CN" altLang="en-US" sz="2400">
                <a:solidFill>
                  <a:srgbClr val="A6A6A6"/>
                </a:solidFill>
              </a:rPr>
              <a:t>       </a:t>
            </a:r>
            <a:r>
              <a:rPr lang="en-US" altLang="zh-CN" sz="2400">
                <a:solidFill>
                  <a:srgbClr val="A6A6A6"/>
                </a:solidFill>
              </a:rPr>
              <a:t>D</a:t>
            </a:r>
            <a:r>
              <a:rPr lang="zh-CN" altLang="en-US" sz="2400">
                <a:solidFill>
                  <a:srgbClr val="A6A6A6"/>
                </a:solidFill>
              </a:rPr>
              <a:t>《日头没有辜负我们》</a:t>
            </a:r>
            <a:r>
              <a:rPr lang="en-US" altLang="zh-CN" sz="2400">
                <a:solidFill>
                  <a:srgbClr val="A6A6A6"/>
                </a:solidFill>
              </a:rPr>
              <a:t>……</a:t>
            </a:r>
            <a:endParaRPr lang="en-US" altLang="zh-CN" sz="2400">
              <a:solidFill>
                <a:srgbClr val="A6A6A6"/>
              </a:solidFill>
            </a:endParaRPr>
          </a:p>
          <a:p>
            <a:r>
              <a:rPr lang="zh-CN" altLang="en-US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由此，我们思考作文标题和内容的关系：</a:t>
            </a:r>
            <a:endParaRPr lang="zh-CN" altLang="en-US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4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是否只要是正文的内容，都可以用作标题？</a:t>
            </a:r>
            <a:endParaRPr lang="zh-CN" altLang="en-US" sz="2400">
              <a:solidFill>
                <a:srgbClr val="0101D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4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那什么样的内容才有资格入驻标题？</a:t>
            </a:r>
            <a:endParaRPr lang="zh-CN" altLang="en-US" sz="2400">
              <a:solidFill>
                <a:srgbClr val="0101D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909638" y="5146675"/>
            <a:ext cx="7777163" cy="1295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只有凸显中心思想的关键词、关键句才有资格入驻标题。</a:t>
            </a:r>
            <a:endParaRPr lang="zh-CN" altLang="en-US" sz="2400" strike="noStrike" noProof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400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它们时常在文章首尾，既能前后照应，又能点题。</a:t>
            </a:r>
            <a:endParaRPr lang="zh-CN" altLang="en-US" sz="2400" strike="noStrike" noProof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2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0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8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9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8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0" end="1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1"/>
          <p:cNvSpPr>
            <a:spLocks noGrp="1"/>
          </p:cNvSpPr>
          <p:nvPr>
            <p:ph type="title"/>
          </p:nvPr>
        </p:nvSpPr>
        <p:spPr>
          <a:xfrm>
            <a:off x="457200" y="203200"/>
            <a:ext cx="8229600" cy="1143000"/>
          </a:xfrm>
        </p:spPr>
        <p:txBody>
          <a:bodyPr anchor="ctr"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回顾刚才的思路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46" name="文本框 3"/>
          <p:cNvSpPr txBox="1"/>
          <p:nvPr/>
        </p:nvSpPr>
        <p:spPr>
          <a:xfrm>
            <a:off x="398463" y="2994025"/>
            <a:ext cx="8421687" cy="11890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solidFill>
                  <a:srgbClr val="A6A6A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solidFill>
                  <a:srgbClr val="A6A6A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刚才我们是通过选取文章首尾关键句，把握文章中心思想，从而尝试拟定标题的。这是拟定标题的一种思路。</a:t>
            </a:r>
            <a:endParaRPr lang="zh-CN" altLang="en-US">
              <a:solidFill>
                <a:srgbClr val="A6A6A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>
                <a:solidFill>
                  <a:srgbClr val="A6A6A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但我们在考场作文上往往是将这种思路倒过来用</a:t>
            </a:r>
            <a:r>
              <a:rPr lang="en-US" altLang="zh-CN">
                <a:solidFill>
                  <a:srgbClr val="A6A6A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——</a:t>
            </a:r>
            <a:endParaRPr lang="en-US" altLang="zh-CN">
              <a:solidFill>
                <a:srgbClr val="A6A6A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en-US" altLang="zh-CN">
                <a:solidFill>
                  <a:srgbClr val="A6A6A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solidFill>
                  <a:srgbClr val="A6A6A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先明确了标题，然后由此确定全文中心思想，进而设计首尾文段如何照应点题。</a:t>
            </a:r>
            <a:endParaRPr lang="zh-CN" altLang="en-US">
              <a:solidFill>
                <a:srgbClr val="A6A6A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373813" y="1485900"/>
            <a:ext cx="1584325" cy="115093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文章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首尾文段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左箭头 5"/>
          <p:cNvSpPr/>
          <p:nvPr/>
        </p:nvSpPr>
        <p:spPr>
          <a:xfrm>
            <a:off x="5394325" y="1819275"/>
            <a:ext cx="979488" cy="485775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7" name="圆角矩形 6"/>
          <p:cNvSpPr/>
          <p:nvPr/>
        </p:nvSpPr>
        <p:spPr>
          <a:xfrm>
            <a:off x="3810000" y="1485900"/>
            <a:ext cx="1584325" cy="115093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文章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中心思想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左箭头 7"/>
          <p:cNvSpPr/>
          <p:nvPr/>
        </p:nvSpPr>
        <p:spPr>
          <a:xfrm>
            <a:off x="2830513" y="1819275"/>
            <a:ext cx="979488" cy="485775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" name="圆角矩形 8"/>
          <p:cNvSpPr/>
          <p:nvPr/>
        </p:nvSpPr>
        <p:spPr>
          <a:xfrm>
            <a:off x="1209675" y="1468438"/>
            <a:ext cx="1584325" cy="11525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确定标题</a:t>
            </a:r>
            <a:endParaRPr lang="zh-CN" altLang="en-US" sz="2400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193800" y="4394200"/>
            <a:ext cx="1584325" cy="11525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明确标题</a:t>
            </a:r>
            <a:endParaRPr lang="zh-CN" altLang="en-US" sz="2400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左箭头 10"/>
          <p:cNvSpPr/>
          <p:nvPr/>
        </p:nvSpPr>
        <p:spPr>
          <a:xfrm rot="10800000">
            <a:off x="2790825" y="4727575"/>
            <a:ext cx="977900" cy="485775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2" name="圆角矩形 11"/>
          <p:cNvSpPr/>
          <p:nvPr/>
        </p:nvSpPr>
        <p:spPr>
          <a:xfrm>
            <a:off x="3762375" y="4394200"/>
            <a:ext cx="1584325" cy="115093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确定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中心思想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左箭头 12"/>
          <p:cNvSpPr/>
          <p:nvPr/>
        </p:nvSpPr>
        <p:spPr>
          <a:xfrm rot="10800000">
            <a:off x="5346700" y="4727575"/>
            <a:ext cx="979488" cy="485775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4" name="圆角矩形 13"/>
          <p:cNvSpPr/>
          <p:nvPr/>
        </p:nvSpPr>
        <p:spPr>
          <a:xfrm>
            <a:off x="6356350" y="4410075"/>
            <a:ext cx="1584325" cy="115252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设计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首尾文段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animBg="1"/>
      <p:bldP spid="6" grpId="1" bldLvl="0" animBg="1"/>
      <p:bldP spid="7" grpId="0" bldLvl="0" animBg="1"/>
      <p:bldP spid="8" grpId="0" animBg="1"/>
      <p:bldP spid="8" grpId="1" bldLvl="0" animBg="1"/>
      <p:bldP spid="9" grpId="0" bldLvl="0" animBg="1"/>
      <p:bldP spid="10" grpId="0" bldLvl="0" animBg="1"/>
      <p:bldP spid="11" grpId="0" animBg="1"/>
      <p:bldP spid="11" grpId="1" bldLvl="0" animBg="1"/>
      <p:bldP spid="12" grpId="0" bldLvl="0" animBg="1"/>
      <p:bldP spid="13" grpId="0" animBg="1"/>
      <p:bldP spid="13" grpId="1" bldLvl="0" animBg="1"/>
      <p:bldP spid="14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1"/>
          <p:cNvSpPr>
            <a:spLocks noGrp="1"/>
          </p:cNvSpPr>
          <p:nvPr>
            <p:ph type="title"/>
          </p:nvPr>
        </p:nvSpPr>
        <p:spPr>
          <a:xfrm>
            <a:off x="457200" y="203200"/>
            <a:ext cx="8229600" cy="1143000"/>
          </a:xfrm>
        </p:spPr>
        <p:txBody>
          <a:bodyPr anchor="ctr"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比如刚才那位同学，</a:t>
            </a:r>
            <a:br>
              <a:rPr lang="zh-CN" altLang="en-US" sz="3200"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就碰到了这样一道考场作文题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7170" name="组合 1"/>
          <p:cNvGrpSpPr/>
          <p:nvPr/>
        </p:nvGrpSpPr>
        <p:grpSpPr>
          <a:xfrm>
            <a:off x="1171575" y="4394200"/>
            <a:ext cx="6746875" cy="1168400"/>
            <a:chOff x="1846" y="6920"/>
            <a:chExt cx="10624" cy="1839"/>
          </a:xfrm>
        </p:grpSpPr>
        <p:sp>
          <p:nvSpPr>
            <p:cNvPr id="10" name="圆角矩形 9"/>
            <p:cNvSpPr/>
            <p:nvPr/>
          </p:nvSpPr>
          <p:spPr>
            <a:xfrm>
              <a:off x="1846" y="6920"/>
              <a:ext cx="2495" cy="1815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明确标题</a:t>
              </a:r>
              <a:endParaRPr lang="zh-CN" altLang="en-US" sz="24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1" name="左箭头 10"/>
            <p:cNvSpPr/>
            <p:nvPr/>
          </p:nvSpPr>
          <p:spPr>
            <a:xfrm rot="10800000">
              <a:off x="4361" y="7445"/>
              <a:ext cx="1540" cy="765"/>
            </a:xfrm>
            <a:prstGeom prst="lef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891" y="6920"/>
              <a:ext cx="2495" cy="1812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确定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中心思想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3" name="左箭头 12"/>
            <p:cNvSpPr/>
            <p:nvPr/>
          </p:nvSpPr>
          <p:spPr>
            <a:xfrm rot="10800000">
              <a:off x="8386" y="7445"/>
              <a:ext cx="1542" cy="765"/>
            </a:xfrm>
            <a:prstGeom prst="lef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9976" y="6945"/>
              <a:ext cx="2495" cy="1815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设计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首尾文段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82600" y="1503363"/>
            <a:ext cx="8178800" cy="21637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话语是指人们说出来或写出来的语言。从宏观来看它影响着人类文化发展，从微观来看它影响着人类个体的成长。它有可能从口中被说出，也有可能被写在纸上；它有可能针对的就是你，也有可能只是被你无意中听（读）到；它有可能“一句三冬暖”，也有可能“伤人六月寒”；它有可能浅显直白，也有可能深沉含蓄……傅聪收获了家书的鼓励，以积极的心态面对挫折；鲁迅被一句“万岁”刺痛心扉，弃医从文……你又曾为谁的什么话语有所触动呢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800" b="1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请以“那句话让我</a:t>
            </a:r>
            <a:r>
              <a:rPr lang="zh-CN" altLang="en-US" sz="2800" b="1" u="sng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zh-CN" altLang="en-US" sz="2800" b="1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”为题，写一篇文章。</a:t>
            </a:r>
            <a:endParaRPr lang="zh-CN" altLang="en-US" sz="2800" b="1">
              <a:solidFill>
                <a:srgbClr val="0101DD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标题 1"/>
          <p:cNvSpPr>
            <a:spLocks noGrp="1"/>
          </p:cNvSpPr>
          <p:nvPr>
            <p:ph type="title"/>
          </p:nvPr>
        </p:nvSpPr>
        <p:spPr>
          <a:xfrm>
            <a:off x="457200" y="203200"/>
            <a:ext cx="8229600" cy="1143000"/>
          </a:xfrm>
        </p:spPr>
        <p:txBody>
          <a:bodyPr anchor="ctr"/>
          <a:p>
            <a:pPr algn="l"/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比如刚才那位同学，在写了那篇作文之后，</a:t>
            </a:r>
            <a:br>
              <a:rPr lang="zh-CN" altLang="en-US" sz="3200"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就碰到了这样一道考场作文题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71575" y="4394200"/>
            <a:ext cx="6746875" cy="1168400"/>
            <a:chOff x="1846" y="6920"/>
            <a:chExt cx="10624" cy="1839"/>
          </a:xfrm>
        </p:grpSpPr>
        <p:sp>
          <p:nvSpPr>
            <p:cNvPr id="10" name="圆角矩形 9"/>
            <p:cNvSpPr/>
            <p:nvPr/>
          </p:nvSpPr>
          <p:spPr>
            <a:xfrm>
              <a:off x="1846" y="6920"/>
              <a:ext cx="2495" cy="1815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明确标题</a:t>
              </a:r>
              <a:endParaRPr lang="zh-CN" altLang="en-US" sz="24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1" name="左箭头 10"/>
            <p:cNvSpPr/>
            <p:nvPr/>
          </p:nvSpPr>
          <p:spPr>
            <a:xfrm rot="10800000">
              <a:off x="4361" y="7445"/>
              <a:ext cx="1540" cy="765"/>
            </a:xfrm>
            <a:prstGeom prst="lef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891" y="6920"/>
              <a:ext cx="2495" cy="1813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确定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中心思想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3" name="左箭头 12"/>
            <p:cNvSpPr/>
            <p:nvPr/>
          </p:nvSpPr>
          <p:spPr>
            <a:xfrm rot="10800000">
              <a:off x="8386" y="7445"/>
              <a:ext cx="1543" cy="765"/>
            </a:xfrm>
            <a:prstGeom prst="lef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9976" y="6945"/>
              <a:ext cx="2495" cy="1815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设计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首尾文段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171944 L 0.000972 -0.383333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标题 1"/>
          <p:cNvSpPr>
            <a:spLocks noGrp="1"/>
          </p:cNvSpPr>
          <p:nvPr>
            <p:ph type="title"/>
          </p:nvPr>
        </p:nvSpPr>
        <p:spPr>
          <a:xfrm>
            <a:off x="457200" y="203200"/>
            <a:ext cx="8229600" cy="1143000"/>
          </a:xfrm>
        </p:spPr>
        <p:txBody>
          <a:bodyPr anchor="ctr"/>
          <a:p>
            <a:pPr algn="l"/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比如刚才那位同学，在写了那篇作文之后，</a:t>
            </a:r>
            <a:br>
              <a:rPr lang="zh-CN" altLang="en-US" sz="3200"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就碰到了这样一道考场作文题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218" name="组合 1"/>
          <p:cNvGrpSpPr/>
          <p:nvPr/>
        </p:nvGrpSpPr>
        <p:grpSpPr>
          <a:xfrm>
            <a:off x="1171575" y="1811338"/>
            <a:ext cx="6746875" cy="1166812"/>
            <a:chOff x="1846" y="6920"/>
            <a:chExt cx="10624" cy="1839"/>
          </a:xfrm>
        </p:grpSpPr>
        <p:sp>
          <p:nvSpPr>
            <p:cNvPr id="10" name="圆角矩形 9"/>
            <p:cNvSpPr/>
            <p:nvPr/>
          </p:nvSpPr>
          <p:spPr>
            <a:xfrm>
              <a:off x="1846" y="6920"/>
              <a:ext cx="2495" cy="1815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明确标题</a:t>
              </a:r>
              <a:endParaRPr lang="zh-CN" altLang="en-US" sz="24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1" name="左箭头 10"/>
            <p:cNvSpPr/>
            <p:nvPr/>
          </p:nvSpPr>
          <p:spPr>
            <a:xfrm rot="10800000">
              <a:off x="4361" y="7445"/>
              <a:ext cx="1540" cy="765"/>
            </a:xfrm>
            <a:prstGeom prst="lef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891" y="6920"/>
              <a:ext cx="2495" cy="1813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确定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中心思想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3" name="左箭头 12"/>
            <p:cNvSpPr/>
            <p:nvPr/>
          </p:nvSpPr>
          <p:spPr>
            <a:xfrm rot="10800000">
              <a:off x="8386" y="7445"/>
              <a:ext cx="1543" cy="765"/>
            </a:xfrm>
            <a:prstGeom prst="lef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9976" y="6945"/>
              <a:ext cx="2495" cy="1815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设计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  <a:p>
              <a:pPr algn="ctr" fontAlgn="base"/>
              <a:r>
                <a:rPr lang="zh-CN" altLang="en-US" sz="2400" strike="noStrike" noProof="1"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首尾文段</a:t>
              </a:r>
              <a:endPara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224" name="文本框 2"/>
          <p:cNvSpPr txBox="1"/>
          <p:nvPr/>
        </p:nvSpPr>
        <p:spPr>
          <a:xfrm>
            <a:off x="698500" y="3422650"/>
            <a:ext cx="7618413" cy="6397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他很满意之前写的那篇文章，于是想就在此基础上做一些更改，让那篇作文可以为考试所用。他确定了《那句话让我感动》这个标题。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441325" y="45640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32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再次浏览作文，思考</a:t>
            </a:r>
            <a:r>
              <a:rPr lang="en-US" altLang="zh-CN" sz="32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32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分钟：如果是你，你会做怎样的更改</a:t>
            </a:r>
            <a:r>
              <a:rPr lang="en-US" altLang="zh-CN" sz="32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——</a:t>
            </a:r>
            <a:r>
              <a:rPr lang="zh-CN" altLang="en-US" sz="32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《那句话让我感动》</a:t>
            </a:r>
            <a:endParaRPr lang="zh-CN" altLang="en-US" sz="3200">
              <a:solidFill>
                <a:srgbClr val="0101D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charRg st="0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文本框 3"/>
          <p:cNvSpPr txBox="1"/>
          <p:nvPr/>
        </p:nvSpPr>
        <p:spPr>
          <a:xfrm>
            <a:off x="28575" y="47625"/>
            <a:ext cx="9020175" cy="7175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>
              <a:lnSpc>
                <a:spcPts val="2400"/>
              </a:lnSpc>
            </a:pPr>
            <a:r>
              <a:rPr lang="en-US" altLang="zh-CN" sz="200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青春时光总是那么短暂，日头从指间悄悄流逝，抓不住也拿不到。人生的旅程十分奇妙，每段故事都有一篇剧情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endParaRPr lang="en-US" altLang="zh-CN" sz="2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ts val="2400"/>
              </a:lnSpc>
            </a:pP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寒冬季节，风儿刺入我的心扉，我不禁打了个寒颤。昨天刚刚得知竞赛没有进入决赛，我不曾对某件事十分执着，也不曾对所有事毫不在乎，只是尽力将所有力所能及的事做好。而一次竞赛对我来说，十分重要。天色也灰蒙蒙的，我想抹去那覆盖在天空中的灰纱，却无能为力。</a:t>
            </a:r>
            <a:endParaRPr lang="zh-CN" altLang="en-US" sz="2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ts val="2400"/>
              </a:lnSpc>
            </a:pP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       我慢悠悠地走回给了我许多温暖的家，轻扣了几下门，无人应答。于是我缓缓从书包拿出钥匙，插入门锁，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咔吧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一声门开了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我拿着手机，与友人问候几句，他总是在我迷惘时指引我、安慰我。所以我也愿意把我的事情讲给他听，他也确是一个很好的倾听者。</a:t>
            </a:r>
            <a:endParaRPr lang="zh-CN" altLang="en-US" sz="2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ts val="2400"/>
              </a:lnSpc>
            </a:pP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“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这次的竞赛，我失败了。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”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空气安静了一会儿，听见他说：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“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人生总有不顺心的事。无论是大事还是小事，都应该努力去做好，才能不辜负自己。日头没有辜负我们，我们也切莫辜负日头。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”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不知为何，他的话让人感觉如沐春风。说着与他年纪不相符的话，总能让处于寒冬中的我变得温暖。</a:t>
            </a:r>
            <a:endParaRPr lang="zh-CN" altLang="en-US" sz="2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ts val="2400"/>
              </a:lnSpc>
            </a:pP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       于是，我重新翻看了试卷，回想漏掉了哪些细节，到底因何失败</a:t>
            </a: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endParaRPr lang="en-US" altLang="zh-CN" sz="2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ts val="2400"/>
              </a:lnSpc>
            </a:pPr>
            <a:r>
              <a:rPr lang="en-US" altLang="zh-CN" sz="22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重拾信心，自信地走在充满温暖气息的林荫小路上。在那个寒冷的季节，我受益颇多，重新用真诚的眼光看待生活。</a:t>
            </a:r>
            <a:endParaRPr lang="zh-CN" altLang="en-US" sz="2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ts val="2400"/>
              </a:lnSpc>
            </a:pP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       生活不总是辛酸。在逆境之后终将迎来幸福。我们要抓住所有的机会，完成自己人生的意义，为自己努力，不负自己。</a:t>
            </a:r>
            <a:endParaRPr lang="zh-CN" altLang="en-US" sz="2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>
              <a:lnSpc>
                <a:spcPts val="2400"/>
              </a:lnSpc>
            </a:pPr>
            <a:r>
              <a:rPr lang="zh-CN" altLang="en-US" sz="2200">
                <a:latin typeface="Arial" panose="020B0604020202020204" pitchFamily="34" charset="0"/>
                <a:ea typeface="宋体" panose="02010600030101010101" pitchFamily="2" charset="-122"/>
              </a:rPr>
              <a:t>       日头没有辜负我们，我们也切莫辜负日头。</a:t>
            </a:r>
            <a:endParaRPr lang="zh-CN" altLang="en-US" sz="2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标题 1"/>
          <p:cNvSpPr>
            <a:spLocks noGrp="1"/>
          </p:cNvSpPr>
          <p:nvPr>
            <p:ph type="title"/>
          </p:nvPr>
        </p:nvSpPr>
        <p:spPr>
          <a:xfrm>
            <a:off x="236538" y="-227012"/>
            <a:ext cx="8812212" cy="1143000"/>
          </a:xfrm>
        </p:spPr>
        <p:txBody>
          <a:bodyPr anchor="ctr"/>
          <a:p>
            <a:r>
              <a:rPr lang="zh-CN" altLang="en-US" sz="3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读一读考场作文最终版，请你评价他改得好不好：</a:t>
            </a:r>
            <a:endParaRPr lang="en-US" altLang="zh-CN" sz="32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266" name="文本框 3"/>
          <p:cNvSpPr txBox="1"/>
          <p:nvPr/>
        </p:nvSpPr>
        <p:spPr>
          <a:xfrm>
            <a:off x="165100" y="558800"/>
            <a:ext cx="8810625" cy="6308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</a:t>
            </a:r>
            <a: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《那句话让我感动》</a:t>
            </a:r>
            <a:r>
              <a:rPr lang="en-US" altLang="zh-CN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en-US" altLang="zh-CN" sz="2400">
              <a:solidFill>
                <a:srgbClr val="0101DD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en-US" altLang="zh-CN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在这个世界上，所有真性情的人们，想法总是不同。</a:t>
            </a:r>
            <a:b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                                                   </a:t>
            </a:r>
            <a:r>
              <a:rPr lang="en-US" altLang="zh-CN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——</a:t>
            </a:r>
            <a: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题记</a:t>
            </a:r>
            <a:endParaRPr lang="zh-CN" altLang="en-US" sz="2400">
              <a:solidFill>
                <a:srgbClr val="0101DD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已是温暖四月之时了，听着窗外鸟儿在欢快地歌唱，小草在静静地汲取甘甜的露珠，而我，在轻嗅花儿的芳香。</a:t>
            </a:r>
            <a:b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青春时光总是那么短暂，日头从指间悄悄流逝，抓不住也拿不到。人生的旅程十分奇妙，每段故事都有一篇剧情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寒冬季节，风儿刺入我的心扉，我不禁打了个寒颤。昨天刚刚得知竞赛没有进入决赛，我不曾对某件事十分执着，也不曾对所有事毫不在乎，只是尽力将所有力所能及的事做好。而一次竞赛对我来说，十分重要。天色也灰蒙蒙的，我想抹去那覆盖在天空中的灰纱，却无能为力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   我慢悠悠地走回给了我许多温暖的家，轻扣了几下门，无人应答。于是我缓缓从书包拿出钥匙，插入门锁，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咔吧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一声门开了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我拿着手机，与友人问候几句，他总是在我迷惘时指引我、安慰我。所以我也愿意把我的事情讲给他听，他也确是一个很好的倾听者。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文本框 3"/>
          <p:cNvSpPr txBox="1"/>
          <p:nvPr/>
        </p:nvSpPr>
        <p:spPr>
          <a:xfrm>
            <a:off x="155575" y="390525"/>
            <a:ext cx="8809038" cy="5578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这次的竞赛，我失败了。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空气安静了一会儿，他说：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人生总有不顺心的事。无论是大事还是小事，都应该努力去做好，才能不辜负自己。日头没有辜负我们，我们也切莫辜负日头。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他的声音不大，语速也不快，带有少年独特的沙哑，但声音中又隐含着一丝笃定，让人感到安心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。这样与他年纪不相符的话，让处于寒冬中的我变得温暖，</a:t>
            </a:r>
            <a: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让我感动。</a:t>
            </a:r>
            <a:endParaRPr lang="zh-CN" altLang="en-US" sz="2400">
              <a:solidFill>
                <a:srgbClr val="0101DD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   于是，我重新翻看了我的试卷，回想我漏掉了哪些细节，到底是为何失败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endParaRPr lang="en-US" altLang="zh-CN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重拾信心，自信地走在充满温暖气息的林荫小路上。</a:t>
            </a:r>
            <a:r>
              <a:rPr lang="zh-CN" altLang="en-US" sz="2400">
                <a:solidFill>
                  <a:srgbClr val="0101DD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回忆友人曾告诫过我的话，感动许久。或许在那之后，再也不会听到如此令人感动的话。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在那个寒冷的季节让我受益颇多。重新用真诚的眼光看待生活。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   生活不总是辛酸。在逆境之后终将迎来幸福。我们要抓住所有的机会，完成自己人生的意义，为自己努力，不负自己。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   日头没有辜负我们，我们也切莫辜负日头。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标题 3073"/>
          <p:cNvSpPr>
            <a:spLocks noGrp="1"/>
          </p:cNvSpPr>
          <p:nvPr>
            <p:ph type="ctrTitle"/>
          </p:nvPr>
        </p:nvSpPr>
        <p:spPr>
          <a:xfrm>
            <a:off x="685800" y="49213"/>
            <a:ext cx="7772400" cy="1470025"/>
          </a:xfrm>
        </p:spPr>
        <p:txBody>
          <a:bodyPr anchor="ctr"/>
          <a:p>
            <a:pPr defTabSz="914400"/>
            <a:r>
              <a:rPr lang="zh-CN" altLang="en-US" sz="4400" kern="1200" baseline="0">
                <a:latin typeface="+mj-lt"/>
                <a:ea typeface="+mj-ea"/>
                <a:cs typeface="+mj-cs"/>
              </a:rPr>
              <a:t>小结</a:t>
            </a:r>
            <a:endParaRPr lang="zh-CN" altLang="en-US" sz="4400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13314" name="副标题 3074"/>
          <p:cNvSpPr>
            <a:spLocks noGrp="1"/>
          </p:cNvSpPr>
          <p:nvPr>
            <p:ph type="subTitle" idx="1"/>
          </p:nvPr>
        </p:nvSpPr>
        <p:spPr>
          <a:xfrm>
            <a:off x="295275" y="1446213"/>
            <a:ext cx="8431213" cy="2836862"/>
          </a:xfrm>
        </p:spPr>
        <p:txBody>
          <a:bodyPr anchor="t"/>
          <a:p>
            <a:pPr algn="l" defTabSz="914400"/>
            <a:r>
              <a:rPr lang="zh-CN" altLang="en-US" sz="3200" kern="1200" baseline="0">
                <a:latin typeface="+mn-lt"/>
                <a:ea typeface="+mn-ea"/>
                <a:cs typeface="+mn-cs"/>
              </a:rPr>
              <a:t>我们时常会在考场碰到曾经写过的熟悉话题。</a:t>
            </a:r>
            <a:endParaRPr lang="zh-CN" altLang="en-US" sz="3200" kern="1200" baseline="0">
              <a:latin typeface="+mn-lt"/>
              <a:ea typeface="+mn-ea"/>
              <a:cs typeface="+mn-cs"/>
            </a:endParaRPr>
          </a:p>
          <a:p>
            <a:pPr algn="l" defTabSz="914400"/>
            <a:r>
              <a:rPr lang="zh-CN" altLang="en-US" sz="3200" kern="1200" baseline="0">
                <a:latin typeface="+mn-lt"/>
                <a:ea typeface="+mn-ea"/>
                <a:cs typeface="+mn-cs"/>
              </a:rPr>
              <a:t>如何让自己曾经的好作文为考场所用？</a:t>
            </a:r>
            <a:endParaRPr lang="zh-CN" altLang="en-US" sz="3200" kern="1200" baseline="0">
              <a:latin typeface="+mn-lt"/>
              <a:ea typeface="+mn-ea"/>
              <a:cs typeface="+mn-cs"/>
            </a:endParaRPr>
          </a:p>
          <a:p>
            <a:pPr algn="l" defTabSz="914400"/>
            <a:endParaRPr lang="zh-CN" altLang="en-US" sz="3200" kern="1200" baseline="0">
              <a:latin typeface="+mn-lt"/>
              <a:ea typeface="+mn-ea"/>
              <a:cs typeface="+mn-cs"/>
            </a:endParaRPr>
          </a:p>
          <a:p>
            <a:pPr algn="l" defTabSz="914400"/>
            <a:endParaRPr lang="zh-CN" altLang="en-US" sz="3200" kern="1200" baseline="0">
              <a:latin typeface="+mn-lt"/>
              <a:ea typeface="+mn-ea"/>
              <a:cs typeface="+mn-cs"/>
            </a:endParaRPr>
          </a:p>
          <a:p>
            <a:pPr algn="l" defTabSz="914400"/>
            <a:endParaRPr lang="zh-CN" altLang="en-US" sz="3200" kern="1200" baseline="0"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193800" y="2887663"/>
            <a:ext cx="1584325" cy="11525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明确标题</a:t>
            </a:r>
            <a:endParaRPr lang="zh-CN" altLang="en-US" sz="2400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左箭头 10"/>
          <p:cNvSpPr/>
          <p:nvPr/>
        </p:nvSpPr>
        <p:spPr>
          <a:xfrm rot="10800000">
            <a:off x="2790825" y="3221038"/>
            <a:ext cx="977900" cy="485775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2" name="圆角矩形 11"/>
          <p:cNvSpPr/>
          <p:nvPr/>
        </p:nvSpPr>
        <p:spPr>
          <a:xfrm>
            <a:off x="3762375" y="2887663"/>
            <a:ext cx="1584325" cy="115093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确定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中心思想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左箭头 12"/>
          <p:cNvSpPr/>
          <p:nvPr/>
        </p:nvSpPr>
        <p:spPr>
          <a:xfrm rot="10800000">
            <a:off x="5346700" y="3221038"/>
            <a:ext cx="979488" cy="485775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4" name="圆角矩形 13"/>
          <p:cNvSpPr/>
          <p:nvPr/>
        </p:nvSpPr>
        <p:spPr>
          <a:xfrm>
            <a:off x="6356350" y="2903538"/>
            <a:ext cx="1584325" cy="115252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设计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首尾文段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9088" y="4359275"/>
            <a:ext cx="8429625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改写思路心中有数：</a:t>
            </a:r>
            <a:endParaRPr lang="zh-CN" altLang="en-US" sz="28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6340475" y="2886075"/>
            <a:ext cx="1584325" cy="115252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制造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 algn="ctr" fontAlgn="base"/>
            <a:r>
              <a:rPr lang="zh-CN" altLang="en-US" sz="24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点明主题的关键点</a:t>
            </a:r>
            <a:endParaRPr lang="zh-CN" altLang="en-US" sz="24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6088" y="4845050"/>
            <a:ext cx="8429625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制造前后照应又点题的首尾段。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8625" y="5330825"/>
            <a:ext cx="8429625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制造主题事物的描写文字。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2750" y="5816600"/>
            <a:ext cx="8429625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题记可以有，但不应跑题。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340475" y="2903538"/>
            <a:ext cx="1584325" cy="115252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4000" strike="noStrike" noProof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扣题</a:t>
            </a:r>
            <a:endParaRPr lang="zh-CN" altLang="en-US" sz="4000" strike="noStrike" noProof="1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animBg="1"/>
      <p:bldP spid="11" grpId="1" bldLvl="0" animBg="1"/>
      <p:bldP spid="12" grpId="0" bldLvl="0" animBg="1"/>
      <p:bldP spid="13" grpId="0" animBg="1"/>
      <p:bldP spid="13" grpId="1" bldLvl="0" animBg="1"/>
      <p:bldP spid="14" grpId="0" bldLvl="0" animBg="1"/>
      <p:bldP spid="2" grpId="0"/>
      <p:bldP spid="3" grpId="1" bldLvl="0" animBg="1"/>
      <p:bldP spid="4" grpId="0"/>
      <p:bldP spid="5" grpId="0"/>
      <p:bldP spid="6" grpId="0"/>
      <p:bldP spid="7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190500" y="-84137"/>
            <a:ext cx="8496300" cy="1143000"/>
          </a:xfrm>
        </p:spPr>
        <p:txBody>
          <a:bodyPr anchor="ctr"/>
          <a:p>
            <a:pPr algn="l"/>
            <a:r>
              <a:rPr lang="zh-CN" altLang="en-US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读一读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下面这篇考场作文，</a:t>
            </a:r>
            <a:r>
              <a:rPr lang="zh-CN" altLang="en-US" sz="2800">
                <a:solidFill>
                  <a:srgbClr val="0101DD"/>
                </a:solidFill>
                <a:latin typeface="黑体" panose="02010609060101010101" charset="-122"/>
                <a:ea typeface="黑体" panose="02010609060101010101" charset="-122"/>
              </a:rPr>
              <a:t>品一品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它在扣题上的亮点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4338" name="图片 3" descr="F81XBO_GVGMFJB1`0OLRY91"/>
          <p:cNvPicPr>
            <a:picLocks noChangeAspect="1"/>
          </p:cNvPicPr>
          <p:nvPr/>
        </p:nvPicPr>
        <p:blipFill>
          <a:blip r:embed="rId1">
            <a:lum contrast="11999"/>
          </a:blip>
          <a:stretch>
            <a:fillRect/>
          </a:stretch>
        </p:blipFill>
        <p:spPr>
          <a:xfrm>
            <a:off x="-23812" y="866775"/>
            <a:ext cx="4673600" cy="5681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9" name="图片 4" descr="ISY3G{{`I@8Y8}V(T`E%B)4"/>
          <p:cNvPicPr>
            <a:picLocks noChangeAspect="1"/>
          </p:cNvPicPr>
          <p:nvPr/>
        </p:nvPicPr>
        <p:blipFill>
          <a:blip r:embed="rId2">
            <a:lum contrast="11999"/>
          </a:blip>
          <a:stretch>
            <a:fillRect/>
          </a:stretch>
        </p:blipFill>
        <p:spPr>
          <a:xfrm>
            <a:off x="4643438" y="866775"/>
            <a:ext cx="4465637" cy="5681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圆角矩形 1"/>
          <p:cNvSpPr/>
          <p:nvPr/>
        </p:nvSpPr>
        <p:spPr>
          <a:xfrm>
            <a:off x="6350" y="1628775"/>
            <a:ext cx="4709795" cy="1224280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图片 3" descr="RM4W@XA@WP{@MO4L}]_V~69"/>
          <p:cNvPicPr>
            <a:picLocks noChangeAspect="1"/>
          </p:cNvPicPr>
          <p:nvPr/>
        </p:nvPicPr>
        <p:blipFill>
          <a:blip r:embed="rId1">
            <a:lum contrast="11999"/>
          </a:blip>
          <a:stretch>
            <a:fillRect/>
          </a:stretch>
        </p:blipFill>
        <p:spPr>
          <a:xfrm>
            <a:off x="85725" y="561975"/>
            <a:ext cx="4475163" cy="5734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2" name="图片 4" descr="}K]`O7YXFU)TC%@J[{QN}A8"/>
          <p:cNvPicPr>
            <a:picLocks noChangeAspect="1"/>
          </p:cNvPicPr>
          <p:nvPr/>
        </p:nvPicPr>
        <p:blipFill>
          <a:blip r:embed="rId2">
            <a:lum contrast="11999"/>
          </a:blip>
          <a:stretch>
            <a:fillRect/>
          </a:stretch>
        </p:blipFill>
        <p:spPr>
          <a:xfrm>
            <a:off x="4560888" y="561975"/>
            <a:ext cx="4467225" cy="3686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圆角矩形 1"/>
          <p:cNvSpPr/>
          <p:nvPr/>
        </p:nvSpPr>
        <p:spPr>
          <a:xfrm>
            <a:off x="4561205" y="3183890"/>
            <a:ext cx="4540250" cy="1064260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4616450" y="1588770"/>
            <a:ext cx="4540250" cy="883920"/>
          </a:xfrm>
          <a:prstGeom prst="roundRect">
            <a:avLst/>
          </a:prstGeom>
          <a:noFill/>
          <a:ln w="28575" cmpd="sng">
            <a:solidFill>
              <a:srgbClr val="0033C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8432" r="8436"/>
          <a:stretch>
            <a:fillRect/>
          </a:stretch>
        </p:blipFill>
        <p:spPr>
          <a:xfrm>
            <a:off x="-18428335" y="-14135735"/>
            <a:ext cx="45823505" cy="35126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l="8397" r="8436"/>
          <a:stretch>
            <a:fillRect/>
          </a:stretch>
        </p:blipFill>
        <p:spPr>
          <a:xfrm>
            <a:off x="1270" y="-4445"/>
            <a:ext cx="9145905" cy="6873240"/>
          </a:xfrm>
          <a:prstGeom prst="rect">
            <a:avLst/>
          </a:prstGeom>
        </p:spPr>
      </p:pic>
      <p:sp>
        <p:nvSpPr>
          <p:cNvPr id="5122" name="直接连接符 5121"/>
          <p:cNvSpPr/>
          <p:nvPr/>
        </p:nvSpPr>
        <p:spPr>
          <a:xfrm flipH="1">
            <a:off x="3132138" y="4292918"/>
            <a:ext cx="649287" cy="719137"/>
          </a:xfrm>
          <a:prstGeom prst="line">
            <a:avLst/>
          </a:prstGeom>
          <a:ln w="635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3" name="直接连接符 5122"/>
          <p:cNvSpPr/>
          <p:nvPr/>
        </p:nvSpPr>
        <p:spPr>
          <a:xfrm>
            <a:off x="4213225" y="2421255"/>
            <a:ext cx="1588" cy="790575"/>
          </a:xfrm>
          <a:prstGeom prst="line">
            <a:avLst/>
          </a:prstGeom>
          <a:ln w="63500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4" name="直接连接符 5123"/>
          <p:cNvSpPr/>
          <p:nvPr/>
        </p:nvSpPr>
        <p:spPr>
          <a:xfrm rot="-900000" flipH="1">
            <a:off x="4860925" y="3645218"/>
            <a:ext cx="863600" cy="0"/>
          </a:xfrm>
          <a:prstGeom prst="line">
            <a:avLst/>
          </a:prstGeom>
          <a:ln w="63500" cap="flat" cmpd="sng">
            <a:solidFill>
              <a:srgbClr val="FF6600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5" name="直接连接符 5124"/>
          <p:cNvSpPr/>
          <p:nvPr/>
        </p:nvSpPr>
        <p:spPr>
          <a:xfrm rot="900000" flipH="1">
            <a:off x="2773363" y="3643630"/>
            <a:ext cx="863600" cy="1588"/>
          </a:xfrm>
          <a:prstGeom prst="line">
            <a:avLst/>
          </a:prstGeom>
          <a:ln w="635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6" name="正圆 345"/>
          <p:cNvSpPr/>
          <p:nvPr/>
        </p:nvSpPr>
        <p:spPr>
          <a:xfrm>
            <a:off x="1538288" y="2549843"/>
            <a:ext cx="1368425" cy="1366838"/>
          </a:xfrm>
          <a:prstGeom prst="ellipse">
            <a:avLst/>
          </a:prstGeom>
          <a:solidFill>
            <a:srgbClr val="0000FF">
              <a:alpha val="100000"/>
            </a:srgbClr>
          </a:solidFill>
          <a:ln w="9525" cap="flat" cmpd="sng">
            <a:solidFill>
              <a:srgbClr val="0000FF"/>
            </a:solidFill>
            <a:prstDash val="solid"/>
            <a:bevel/>
            <a:headEnd type="none" w="med" len="med"/>
            <a:tailEnd type="none" w="med" len="med"/>
          </a:ln>
        </p:spPr>
        <p:txBody>
          <a:bodyPr vert="horz" wrap="square" lIns="90170" tIns="46990" rIns="90170" bIns="46990" anchor="ctr"/>
          <a:p>
            <a:pPr lvl="0" algn="ctr" eaLnBrk="1" fontAlgn="base" latinLnBrk="0" hangingPunct="1"/>
            <a:r>
              <a:rPr lang="zh-CN" altLang="en-US" sz="2800" strike="noStrike" noProof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</a:rPr>
              <a:t>识字</a:t>
            </a:r>
            <a:endParaRPr lang="zh-CN" altLang="en-US" sz="2800" strike="noStrike" noProof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黑体" panose="02010609060101010101" charset="-122"/>
            </a:endParaRPr>
          </a:p>
          <a:p>
            <a:pPr lvl="0" algn="ctr" eaLnBrk="1" fontAlgn="base" latinLnBrk="0" hangingPunct="1"/>
            <a:r>
              <a:rPr lang="zh-CN" altLang="en-US" sz="2800" strike="noStrike" noProof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</a:rPr>
              <a:t>写字</a:t>
            </a:r>
            <a:endParaRPr lang="zh-CN" altLang="en-US" sz="2800" strike="noStrike" noProof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127" name="正圆 345"/>
          <p:cNvSpPr/>
          <p:nvPr/>
        </p:nvSpPr>
        <p:spPr>
          <a:xfrm>
            <a:off x="5540375" y="2532380"/>
            <a:ext cx="1368425" cy="1368425"/>
          </a:xfrm>
          <a:prstGeom prst="ellipse">
            <a:avLst/>
          </a:prstGeom>
          <a:solidFill>
            <a:srgbClr val="FF6600">
              <a:alpha val="100000"/>
            </a:srgbClr>
          </a:solidFill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0170" tIns="46990" rIns="90170" bIns="46990" anchor="ctr"/>
          <a:p>
            <a:pPr lvl="0" algn="ctr" eaLnBrk="1" fontAlgn="base" latinLnBrk="0" hangingPunct="1"/>
            <a:r>
              <a:rPr lang="zh-CN" altLang="en-US" sz="2800" strike="noStrike" noProof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黑体" panose="02010609060101010101" charset="-122"/>
              </a:rPr>
              <a:t>综合性学习</a:t>
            </a:r>
            <a:endParaRPr lang="zh-CN" altLang="en-US" sz="2800" strike="noStrike" noProof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128" name="正圆 345"/>
          <p:cNvSpPr/>
          <p:nvPr/>
        </p:nvSpPr>
        <p:spPr>
          <a:xfrm>
            <a:off x="3514725" y="1297305"/>
            <a:ext cx="1368425" cy="1366838"/>
          </a:xfrm>
          <a:prstGeom prst="ellipse">
            <a:avLst/>
          </a:prstGeom>
          <a:solidFill>
            <a:srgbClr val="008000">
              <a:alpha val="100000"/>
            </a:srgbClr>
          </a:solidFill>
          <a:ln w="9525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0170" tIns="46990" rIns="90170" bIns="46990" anchor="ctr"/>
          <a:p>
            <a:pPr lvl="0" algn="ctr" eaLnBrk="1" fontAlgn="base" latinLnBrk="0" hangingPunct="1"/>
            <a:r>
              <a:rPr lang="zh-CN" altLang="en-US" sz="2800" strike="noStrike" noProof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</a:rPr>
              <a:t>阅读</a:t>
            </a:r>
            <a:endParaRPr lang="zh-CN" altLang="en-US" sz="2800" strike="noStrike" noProof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129" name="正圆 345"/>
          <p:cNvSpPr/>
          <p:nvPr/>
        </p:nvSpPr>
        <p:spPr>
          <a:xfrm>
            <a:off x="2125663" y="4724718"/>
            <a:ext cx="1366838" cy="1366838"/>
          </a:xfrm>
          <a:prstGeom prst="ellipse">
            <a:avLst/>
          </a:prstGeom>
          <a:solidFill>
            <a:srgbClr val="FF00FF">
              <a:alpha val="100000"/>
            </a:srgbClr>
          </a:solidFill>
          <a:ln w="9525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0170" tIns="46990" rIns="90170" bIns="46990" anchor="ctr"/>
          <a:p>
            <a:pPr lvl="0" algn="ctr" eaLnBrk="1" fontAlgn="base" latinLnBrk="0" hangingPunct="1"/>
            <a:r>
              <a:rPr lang="zh-CN" altLang="en-US" sz="2800" strike="noStrike" noProof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黑体" panose="02010609060101010101" charset="-122"/>
                <a:cs typeface="+mn-ea"/>
              </a:rPr>
              <a:t>口语交际</a:t>
            </a:r>
            <a:endParaRPr lang="zh-CN" altLang="en-US" sz="2800" strike="noStrike" noProof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130" name="直接连接符 5129"/>
          <p:cNvSpPr/>
          <p:nvPr/>
        </p:nvSpPr>
        <p:spPr>
          <a:xfrm>
            <a:off x="4718050" y="4291330"/>
            <a:ext cx="574675" cy="720725"/>
          </a:xfrm>
          <a:prstGeom prst="line">
            <a:avLst/>
          </a:prstGeom>
          <a:ln w="63500" cap="flat" cmpd="sng">
            <a:solidFill>
              <a:srgbClr val="FFCC00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1" name="正圆 345"/>
          <p:cNvSpPr/>
          <p:nvPr/>
        </p:nvSpPr>
        <p:spPr>
          <a:xfrm>
            <a:off x="5021263" y="4740593"/>
            <a:ext cx="1368425" cy="1368425"/>
          </a:xfrm>
          <a:prstGeom prst="ellipse">
            <a:avLst/>
          </a:prstGeom>
          <a:solidFill>
            <a:srgbClr val="FFFF00">
              <a:alpha val="100000"/>
            </a:srgb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0170" tIns="46990" rIns="90170" bIns="46990" anchor="ctr"/>
          <a:p>
            <a:pPr lvl="0" algn="ctr" eaLnBrk="1" fontAlgn="base" latinLnBrk="0" hangingPunct="1"/>
            <a:r>
              <a:rPr lang="zh-CN" altLang="en-US" sz="2800" strike="noStrike" noProof="1" dirty="0">
                <a:effectLst>
                  <a:outerShdw blurRad="38100" dist="38100" dir="2700000">
                    <a:srgbClr val="FFFFFF"/>
                  </a:outerShdw>
                </a:effectLst>
                <a:latin typeface="Arial" panose="020B0604020202020204" pitchFamily="34" charset="0"/>
                <a:ea typeface="黑体" panose="02010609060101010101" charset="-122"/>
              </a:rPr>
              <a:t>写作</a:t>
            </a:r>
            <a:endParaRPr lang="zh-CN" altLang="en-US" sz="2800" strike="noStrike" noProof="1" dirty="0">
              <a:effectLst>
                <a:outerShdw blurRad="38100" dist="38100" dir="2700000">
                  <a:srgbClr val="FFFFFF"/>
                </a:outerShdw>
              </a:effectLst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132" name="正圆 345"/>
          <p:cNvSpPr/>
          <p:nvPr/>
        </p:nvSpPr>
        <p:spPr>
          <a:xfrm>
            <a:off x="3563938" y="3140393"/>
            <a:ext cx="1368425" cy="1366838"/>
          </a:xfrm>
          <a:prstGeom prst="ellipse">
            <a:avLst/>
          </a:prstGeom>
          <a:solidFill>
            <a:srgbClr val="C0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lIns="90170" tIns="46990" rIns="90170" bIns="46990" anchor="ctr"/>
          <a:p>
            <a:pPr lvl="0" algn="ctr" eaLnBrk="1" fontAlgn="base" latinLnBrk="0" hangingPunct="1"/>
            <a:r>
              <a:rPr lang="zh-CN" altLang="en-US" sz="2800" strike="noStrike" noProof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黑体" panose="02010609060101010101" charset="-122"/>
              </a:rPr>
              <a:t>能力</a:t>
            </a:r>
            <a:endParaRPr lang="zh-CN" altLang="en-US" sz="2800" strike="noStrike" noProof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7480" y="151130"/>
            <a:ext cx="138112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一环路：《新课标》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bldLvl="0" animBg="1"/>
      <p:bldP spid="5127" grpId="0" bldLvl="0" animBg="1"/>
      <p:bldP spid="5128" grpId="0" bldLvl="0" animBg="1"/>
      <p:bldP spid="5129" grpId="0" bldLvl="0" animBg="1"/>
      <p:bldP spid="5131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fontAlgn="base"/>
            <a:r>
              <a:rPr lang="zh-CN" altLang="en-US" strike="noStrike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我们的目标</a:t>
            </a:r>
            <a:endParaRPr lang="zh-CN" altLang="en-US" strike="noStrike" noProof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07950" y="1987550"/>
            <a:ext cx="4246563" cy="792163"/>
          </a:xfrm>
          <a:prstGeom prst="roundRect">
            <a:avLst/>
          </a:prstGeom>
          <a:solidFill>
            <a:srgbClr val="7BF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solidFill>
                  <a:srgbClr val="B010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对文本的深入解读有理据</a:t>
            </a:r>
            <a:endParaRPr lang="zh-CN" altLang="en-US" sz="2800" strike="noStrike" noProof="1">
              <a:solidFill>
                <a:srgbClr val="B010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2075" y="2903538"/>
            <a:ext cx="4262438" cy="792163"/>
          </a:xfrm>
          <a:prstGeom prst="roundRect">
            <a:avLst/>
          </a:prstGeom>
          <a:solidFill>
            <a:srgbClr val="0B75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让阅读的走进课堂有储备</a:t>
            </a:r>
            <a:endParaRPr lang="zh-CN" altLang="en-US" sz="2800" strike="noStrike" noProof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6200" y="3819525"/>
            <a:ext cx="4278313" cy="792163"/>
          </a:xfrm>
          <a:prstGeom prst="roundRect">
            <a:avLst/>
          </a:prstGeom>
          <a:solidFill>
            <a:srgbClr val="EBEE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solidFill>
                  <a:srgbClr val="0B75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让写作的长期训练有序列</a:t>
            </a:r>
            <a:endParaRPr lang="zh-CN" altLang="en-US" sz="2800" strike="noStrike" noProof="1">
              <a:solidFill>
                <a:srgbClr val="0B75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8738" y="4737100"/>
            <a:ext cx="4295775" cy="790575"/>
          </a:xfrm>
          <a:prstGeom prst="roundRect">
            <a:avLst/>
          </a:prstGeom>
          <a:solidFill>
            <a:srgbClr val="F09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solidFill>
                  <a:srgbClr val="140E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让冲刺的考前复习有规划</a:t>
            </a:r>
            <a:endParaRPr lang="zh-CN" altLang="en-US" sz="2800" strike="noStrike" noProof="1">
              <a:solidFill>
                <a:srgbClr val="140E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8" name="右大括号 7"/>
          <p:cNvSpPr/>
          <p:nvPr/>
        </p:nvSpPr>
        <p:spPr>
          <a:xfrm>
            <a:off x="4357688" y="2349500"/>
            <a:ext cx="217488" cy="2879725"/>
          </a:xfrm>
          <a:prstGeom prst="rightBrace">
            <a:avLst>
              <a:gd name="adj1" fmla="val 50220"/>
              <a:gd name="adj2" fmla="val 50000"/>
            </a:avLst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" name="燕尾形箭头 8"/>
          <p:cNvSpPr/>
          <p:nvPr/>
        </p:nvSpPr>
        <p:spPr>
          <a:xfrm>
            <a:off x="4358958" y="3573463"/>
            <a:ext cx="457200" cy="431800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0" name="圆角矩形 9"/>
          <p:cNvSpPr/>
          <p:nvPr/>
        </p:nvSpPr>
        <p:spPr>
          <a:xfrm>
            <a:off x="4814570" y="3406775"/>
            <a:ext cx="4233863" cy="79057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让学生的学习活动成系统</a:t>
            </a:r>
            <a:endParaRPr lang="zh-CN" altLang="en-US" sz="2800" strike="noStrike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23561" name="文本框 11"/>
          <p:cNvSpPr txBox="1"/>
          <p:nvPr/>
        </p:nvSpPr>
        <p:spPr>
          <a:xfrm>
            <a:off x="3370580" y="5870575"/>
            <a:ext cx="4122420" cy="5791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 indent="0"/>
            <a:r>
              <a:rPr lang="zh-CN" altLang="en-US" sz="32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我们一直在路上</a:t>
            </a:r>
            <a:r>
              <a:rPr lang="en-US" altLang="zh-CN" sz="32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……</a:t>
            </a:r>
            <a:endParaRPr lang="en-US" altLang="zh-CN" sz="320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0" tmFilter="0,0; .5, 1; 1, 1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23561" grpId="0"/>
      <p:bldP spid="23561" grpId="1"/>
      <p:bldP spid="23561" grpId="2"/>
      <p:bldP spid="23561" grpId="3"/>
      <p:bldP spid="23561" grpId="4"/>
      <p:bldP spid="23561" grpId="5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8721</Words>
  <Application>WPS 演示</Application>
  <PresentationFormat/>
  <Paragraphs>604</Paragraphs>
  <Slides>42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0" baseType="lpstr">
      <vt:lpstr>Arial</vt:lpstr>
      <vt:lpstr>宋体</vt:lpstr>
      <vt:lpstr>Wingdings</vt:lpstr>
      <vt:lpstr>黑体</vt:lpstr>
      <vt:lpstr>楷体</vt:lpstr>
      <vt:lpstr>微软雅黑</vt:lpstr>
      <vt:lpstr>Calibri</vt:lpstr>
      <vt:lpstr>默认设计模板</vt:lpstr>
      <vt:lpstr>PowerPoint 演示文稿</vt:lpstr>
      <vt:lpstr>《双流区初中语文中考解读地图》</vt:lpstr>
      <vt:lpstr>课标、考试说明、中考三者关系</vt:lpstr>
      <vt:lpstr>《新课标》（2011年版）第一部分 前言 ：   “语文课程致力于培养学生的语言文字运用能力”</vt:lpstr>
      <vt:lpstr>《新课标》（2011年版）第一部分 前言 ：   “语文课程致力于培养学生的语言文字运用能力”</vt:lpstr>
      <vt:lpstr>因此，从中考考题解读入手，是基于中考现象，探究深层的学生语文能力的可取之道。但需注意：</vt:lpstr>
      <vt:lpstr>PowerPoint 演示文稿</vt:lpstr>
      <vt:lpstr>PowerPoint 演示文稿</vt:lpstr>
      <vt:lpstr>《双流区初中语文中考解读地图》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因此，从中考考题解读入手，是基于中考现象，探究深层的学生语文能力的可取之道。但需注意：</vt:lpstr>
      <vt:lpstr>PowerPoint 演示文稿</vt:lpstr>
      <vt:lpstr>PowerPoint 演示文稿</vt:lpstr>
      <vt:lpstr>因此，从中考考题解读入手，是基于中考现象，探究深层的学生语文能力的可取之道。但需注意：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课例：适应性考试试卷的一堂作文复习课</vt:lpstr>
      <vt:lpstr>游戏：为下文设计一个标题</vt:lpstr>
      <vt:lpstr>PowerPoint 演示文稿</vt:lpstr>
      <vt:lpstr>PowerPoint 演示文稿</vt:lpstr>
      <vt:lpstr>板书学生设计的标题</vt:lpstr>
      <vt:lpstr>回顾刚才的思路</vt:lpstr>
      <vt:lpstr>比如刚才那位同学， 就碰到了这样一道考场作文题</vt:lpstr>
      <vt:lpstr>比如刚才那位同学，在写了那篇作文之后， 就碰到了这样一道考场作文题</vt:lpstr>
      <vt:lpstr>比如刚才那位同学，在写了那篇作文之后， 就碰到了这样一道考场作文题</vt:lpstr>
      <vt:lpstr>PowerPoint 演示文稿</vt:lpstr>
      <vt:lpstr>读一读考场作文最终版，请你评价他改得好不好：</vt:lpstr>
      <vt:lpstr>PowerPoint 演示文稿</vt:lpstr>
      <vt:lpstr>小结</vt:lpstr>
      <vt:lpstr>读一读下面这篇考场作文，品一品它在扣题上的亮点：</vt:lpstr>
      <vt:lpstr>PowerPoint 演示文稿</vt:lpstr>
      <vt:lpstr>PowerPoint 演示文稿</vt:lpstr>
      <vt:lpstr>PowerPoint 演示文稿</vt:lpstr>
      <vt:lpstr>我们的目标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《双流区初中语文中考解读地图》</dc:title>
  <dc:creator>Administrator</dc:creator>
  <cp:lastModifiedBy>Administrator</cp:lastModifiedBy>
  <cp:revision>53</cp:revision>
  <dcterms:created xsi:type="dcterms:W3CDTF">2017-03-09T09:46:00Z</dcterms:created>
  <dcterms:modified xsi:type="dcterms:W3CDTF">2017-05-03T09:14:36Z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